
<file path=[Content_Types].xml><?xml version="1.0" encoding="utf-8"?>
<Types xmlns="http://schemas.openxmlformats.org/package/2006/content-types">
  <Default Extension="fntdata" ContentType="application/x-fontdata"/>
  <Default Extension="jpeg" ContentType="image/jpeg"/>
  <Default Extension="mp4" ContentType="video/mp4"/>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revisionInfo.xml" ContentType="application/vnd.ms-powerpoint.revisioninfo+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embedTrueTypeFonts="1">
  <p:sldMasterIdLst>
    <p:sldMasterId id="2147483648" r:id="rId1"/>
  </p:sldMasterIdLst>
  <p:notesMasterIdLst>
    <p:notesMasterId r:id="rId35"/>
  </p:notesMasterIdLst>
  <p:handoutMasterIdLst>
    <p:handoutMasterId r:id="rId36"/>
  </p:handoutMasterIdLst>
  <p:sldIdLst>
    <p:sldId id="256" r:id="rId2"/>
    <p:sldId id="257" r:id="rId3"/>
    <p:sldId id="261" r:id="rId4"/>
    <p:sldId id="264" r:id="rId5"/>
    <p:sldId id="266" r:id="rId6"/>
    <p:sldId id="285" r:id="rId7"/>
    <p:sldId id="259" r:id="rId8"/>
    <p:sldId id="267" r:id="rId9"/>
    <p:sldId id="268" r:id="rId10"/>
    <p:sldId id="286" r:id="rId11"/>
    <p:sldId id="288" r:id="rId12"/>
    <p:sldId id="311" r:id="rId13"/>
    <p:sldId id="310" r:id="rId14"/>
    <p:sldId id="312" r:id="rId15"/>
    <p:sldId id="290" r:id="rId16"/>
    <p:sldId id="291" r:id="rId17"/>
    <p:sldId id="274" r:id="rId18"/>
    <p:sldId id="297" r:id="rId19"/>
    <p:sldId id="298" r:id="rId20"/>
    <p:sldId id="303" r:id="rId21"/>
    <p:sldId id="299" r:id="rId22"/>
    <p:sldId id="307" r:id="rId23"/>
    <p:sldId id="305" r:id="rId24"/>
    <p:sldId id="306" r:id="rId25"/>
    <p:sldId id="304" r:id="rId26"/>
    <p:sldId id="300" r:id="rId27"/>
    <p:sldId id="275" r:id="rId28"/>
    <p:sldId id="294" r:id="rId29"/>
    <p:sldId id="272" r:id="rId30"/>
    <p:sldId id="302" r:id="rId31"/>
    <p:sldId id="273" r:id="rId32"/>
    <p:sldId id="271" r:id="rId33"/>
    <p:sldId id="308" r:id="rId34"/>
  </p:sldIdLst>
  <p:sldSz cx="12192000" cy="6858000"/>
  <p:notesSz cx="6858000" cy="9144000"/>
  <p:embeddedFontLst>
    <p:embeddedFont>
      <p:font typeface="Cambria Math" panose="02040503050406030204" pitchFamily="18" charset="0"/>
      <p:regular r:id="rId37"/>
    </p:embeddedFont>
    <p:embeddedFont>
      <p:font typeface="Geist" panose="020B0604020202020204" charset="0"/>
      <p:regular r:id="rId38"/>
    </p:embeddedFont>
  </p:embeddedFontLst>
  <p:defaultText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5952E8"/>
    <a:srgbClr val="509ADE"/>
    <a:srgbClr val="2DC9D1"/>
    <a:srgbClr val="1D5F9B"/>
    <a:srgbClr val="1D16A2"/>
    <a:srgbClr val="4E11A7"/>
    <a:srgbClr val="850DAB"/>
    <a:srgbClr val="B20691"/>
    <a:srgbClr val="000000"/>
    <a:srgbClr val="CC0099"/>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revisionInfo.xml><?xml version="1.0" encoding="utf-8"?>
<p1510:revInfo xmlns:a="http://schemas.openxmlformats.org/drawingml/2006/main" xmlns:r="http://schemas.openxmlformats.org/officeDocument/2006/relationships" xmlns:p1510="http://schemas.microsoft.com/office/powerpoint/2015/10/main">
  <p1510:revLst>
    <p1510:client id="{75144563-BAE0-43C1-86E0-81E62B68465B}" v="4315" dt="2025-05-20T11:27:10.535"/>
  </p1510:revLst>
</p1510:revInfo>
</file>

<file path=ppt/tableStyles.xml><?xml version="1.0" encoding="utf-8"?>
<a:tblStyleLst xmlns:a="http://schemas.openxmlformats.org/drawingml/2006/main" def="{5C22544A-7EE6-4342-B048-85BDC9FD1C3A}">
  <a:tblStyle styleId="{5C22544A-7EE6-4342-B048-85BDC9FD1C3A}" styleName="Mittlere Formatvorlage 2 - Akz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ittlere Formatvorlag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D7AC3CCA-C797-4891-BE02-D94E43425B78}" styleName="Mittlere Formatvorlage 4">
    <a:wholeTbl>
      <a:tcTxStyle>
        <a:fontRef idx="minor">
          <a:scrgbClr r="0" g="0" b="0"/>
        </a:fontRef>
        <a:schemeClr val="dk1"/>
      </a:tcTxStyle>
      <a:tcStyle>
        <a:tcBdr>
          <a:left>
            <a:ln w="12700" cmpd="sng">
              <a:solidFill>
                <a:schemeClr val="dk1"/>
              </a:solidFill>
            </a:ln>
          </a:left>
          <a:right>
            <a:ln w="12700" cmpd="sng">
              <a:solidFill>
                <a:schemeClr val="dk1"/>
              </a:solidFill>
            </a:ln>
          </a:right>
          <a:top>
            <a:ln w="12700" cmpd="sng">
              <a:solidFill>
                <a:schemeClr val="dk1"/>
              </a:solidFill>
            </a:ln>
          </a:top>
          <a:bottom>
            <a:ln w="12700" cmpd="sng">
              <a:solidFill>
                <a:schemeClr val="dk1"/>
              </a:solidFill>
            </a:ln>
          </a:bottom>
          <a:insideH>
            <a:ln w="12700" cmpd="sng">
              <a:solidFill>
                <a:schemeClr val="dk1"/>
              </a:solidFill>
            </a:ln>
          </a:insideH>
          <a:insideV>
            <a:ln w="12700" cmpd="sng">
              <a:solidFill>
                <a:schemeClr val="dk1"/>
              </a:solidFill>
            </a:ln>
          </a:insideV>
        </a:tcBdr>
        <a:fill>
          <a:solidFill>
            <a:schemeClr val="dk1">
              <a:tint val="20000"/>
            </a:schemeClr>
          </a:solidFill>
        </a:fill>
      </a:tcStyle>
    </a:wholeTbl>
    <a:band1H>
      <a:tcStyle>
        <a:tcBdr/>
        <a:fill>
          <a:solidFill>
            <a:schemeClr val="dk1">
              <a:tint val="40000"/>
            </a:schemeClr>
          </a:solidFill>
        </a:fill>
      </a:tcStyle>
    </a:band1H>
    <a:band1V>
      <a:tcStyle>
        <a:tcBdr/>
        <a:fill>
          <a:solidFill>
            <a:schemeClr val="dk1">
              <a:tint val="40000"/>
            </a:schemeClr>
          </a:solidFill>
        </a:fill>
      </a:tcStyle>
    </a:band1V>
    <a:lastCol>
      <a:tcTxStyle b="on"/>
      <a:tcStyle>
        <a:tcBdr/>
      </a:tcStyle>
    </a:lastCol>
    <a:firstCol>
      <a:tcTxStyle b="on"/>
      <a:tcStyle>
        <a:tcBdr/>
      </a:tcStyle>
    </a:firstCol>
    <a:lastRow>
      <a:tcTxStyle b="on"/>
      <a:tcStyle>
        <a:tcBdr>
          <a:top>
            <a:ln w="25400" cmpd="sng">
              <a:solidFill>
                <a:schemeClr val="dk1"/>
              </a:solidFill>
            </a:ln>
          </a:top>
        </a:tcBdr>
        <a:fill>
          <a:solidFill>
            <a:schemeClr val="dk1">
              <a:tint val="20000"/>
            </a:schemeClr>
          </a:solidFill>
        </a:fill>
      </a:tcStyle>
    </a:lastRow>
    <a:firstRow>
      <a:tcTxStyle b="on"/>
      <a:tcStyle>
        <a:tcBdr/>
        <a:fill>
          <a:solidFill>
            <a:schemeClr val="dk1">
              <a:tint val="20000"/>
            </a:schemeClr>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4838" autoAdjust="0"/>
    <p:restoredTop sz="75273" autoAdjust="0"/>
  </p:normalViewPr>
  <p:slideViewPr>
    <p:cSldViewPr snapToGrid="0">
      <p:cViewPr varScale="1">
        <p:scale>
          <a:sx n="78" d="100"/>
          <a:sy n="78" d="100"/>
        </p:scale>
        <p:origin x="876" y="64"/>
      </p:cViewPr>
      <p:guideLst/>
    </p:cSldViewPr>
  </p:slideViewPr>
  <p:outlineViewPr>
    <p:cViewPr>
      <p:scale>
        <a:sx n="33" d="100"/>
        <a:sy n="33" d="100"/>
      </p:scale>
      <p:origin x="0" y="0"/>
    </p:cViewPr>
  </p:outlin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presProps" Target="presProps.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tableStyles" Target="tableStyles.xml"/><Relationship Id="rId7" Type="http://schemas.openxmlformats.org/officeDocument/2006/relationships/slide" Target="slides/slide6.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font" Target="fonts/font1.fntdata"/><Relationship Id="rId40" Type="http://schemas.openxmlformats.org/officeDocument/2006/relationships/viewProps" Target="view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handoutMaster" Target="handoutMasters/handout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notesMaster" Target="notesMasters/notesMaster1.xml"/><Relationship Id="rId43" Type="http://schemas.microsoft.com/office/2015/10/relationships/revisionInfo" Target="revisionInfo.xml"/><Relationship Id="rId8" Type="http://schemas.openxmlformats.org/officeDocument/2006/relationships/slide" Target="slides/slide7.xml"/><Relationship Id="rId3" Type="http://schemas.openxmlformats.org/officeDocument/2006/relationships/slide" Target="slides/slide2.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font" Target="fonts/font2.fntdata"/></Relationships>
</file>

<file path=ppt/diagrams/colors1.xml><?xml version="1.0" encoding="utf-8"?>
<dgm:colorsDef xmlns:dgm="http://schemas.openxmlformats.org/drawingml/2006/diagram" xmlns:a="http://schemas.openxmlformats.org/drawingml/2006/main" uniqueId="urn:microsoft.com/office/officeart/2005/8/colors/accent0_1">
  <dgm:title val=""/>
  <dgm:desc val=""/>
  <dgm:catLst>
    <dgm:cat type="mainScheme" pri="10100"/>
  </dgm:catLst>
  <dgm:styleLbl name="node0">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lig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lnNode1">
    <dgm:fillClrLst meth="repeat">
      <a:schemeClr val="lt1"/>
    </dgm:fillClrLst>
    <dgm:linClrLst meth="repeat">
      <a:schemeClr val="dk1">
        <a:shade val="80000"/>
      </a:schemeClr>
    </dgm:linClrLst>
    <dgm:effectClrLst/>
    <dgm:txLinClrLst/>
    <dgm:txFillClrLst meth="repeat">
      <a:schemeClr val="dk1"/>
    </dgm:txFillClrLst>
    <dgm:txEffectClrLst/>
  </dgm:styleLbl>
  <dgm:styleLbl name="vennNode1">
    <dgm:fillClrLst meth="repeat">
      <a:schemeClr val="lt1">
        <a:alpha val="50000"/>
      </a:schemeClr>
    </dgm:fillClrLst>
    <dgm:linClrLst meth="repeat">
      <a:schemeClr val="dk1">
        <a:shade val="80000"/>
      </a:schemeClr>
    </dgm:linClrLst>
    <dgm:effectClrLst/>
    <dgm:txLinClrLst/>
    <dgm:txFillClrLst/>
    <dgm:txEffectClrLst/>
  </dgm:styleLbl>
  <dgm:styleLbl name="node2">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3">
    <dgm:fillClrLst meth="repeat">
      <a:schemeClr val="lt1"/>
    </dgm:fillClrLst>
    <dgm:linClrLst meth="repeat">
      <a:schemeClr val="dk1">
        <a:shade val="80000"/>
      </a:schemeClr>
    </dgm:linClrLst>
    <dgm:effectClrLst/>
    <dgm:txLinClrLst/>
    <dgm:txFillClrLst meth="repeat">
      <a:schemeClr val="dk1"/>
    </dgm:txFillClrLst>
    <dgm:txEffectClrLst/>
  </dgm:styleLbl>
  <dgm:styleLbl name="node4">
    <dgm:fillClrLst meth="repeat">
      <a:schemeClr val="lt1"/>
    </dgm:fillClrLst>
    <dgm:linClrLst meth="repeat">
      <a:schemeClr val="dk1">
        <a:shade val="80000"/>
      </a:schemeClr>
    </dgm:linClrLst>
    <dgm:effectClrLst/>
    <dgm:txLinClrLst/>
    <dgm:txFillClrLst meth="repeat">
      <a:schemeClr val="dk1"/>
    </dgm:txFillClrLst>
    <dgm:txEffectClrLst/>
  </dgm:styleLbl>
  <dgm:styleLbl name="f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align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bgImgPlace1">
    <dgm:fillClrLst meth="repeat">
      <a:schemeClr val="dk1">
        <a:tint val="40000"/>
      </a:schemeClr>
    </dgm:fillClrLst>
    <dgm:linClrLst meth="repeat">
      <a:schemeClr val="dk1">
        <a:shade val="80000"/>
      </a:schemeClr>
    </dgm:linClrLst>
    <dgm:effectClrLst/>
    <dgm:txLinClrLst/>
    <dgm:txFillClrLst meth="repeat">
      <a:schemeClr val="lt1"/>
    </dgm:txFillClrLst>
    <dgm:txEffectClrLst/>
  </dgm:styleLbl>
  <dgm:styleLbl name="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f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bgSibTrans2D1">
    <dgm:fillClrLst meth="repeat">
      <a:schemeClr val="dk1">
        <a:tint val="60000"/>
      </a:schemeClr>
    </dgm:fillClrLst>
    <dgm:linClrLst meth="repeat">
      <a:schemeClr val="dk1">
        <a:tint val="60000"/>
      </a:schemeClr>
    </dgm:linClrLst>
    <dgm:effectClrLst/>
    <dgm:txLinClrLst/>
    <dgm:txFillClrLst meth="repeat">
      <a:schemeClr val="dk1"/>
    </dgm:txFillClrLst>
    <dgm:txEffectClrLst/>
  </dgm:styleLbl>
  <dgm:styleLbl name="sibTrans1D1">
    <dgm:fillClrLst meth="repeat">
      <a:schemeClr val="dk1"/>
    </dgm:fillClrLst>
    <dgm:linClrLst meth="repeat">
      <a:schemeClr val="dk1"/>
    </dgm:linClrLst>
    <dgm:effectClrLst/>
    <dgm:txLinClrLst/>
    <dgm:txFillClrLst meth="repeat">
      <a:schemeClr val="tx1"/>
    </dgm:txFillClrLst>
    <dgm:txEffectClrLst/>
  </dgm:styleLbl>
  <dgm:styleLbl name="callout">
    <dgm:fillClrLst meth="repeat">
      <a:schemeClr val="dk1"/>
    </dgm:fillClrLst>
    <dgm:linClrLst meth="repeat">
      <a:schemeClr val="dk1"/>
    </dgm:linClrLst>
    <dgm:effectClrLst/>
    <dgm:txLinClrLst/>
    <dgm:txFillClrLst meth="repeat">
      <a:schemeClr val="tx1"/>
    </dgm:txFillClrLst>
    <dgm:txEffectClrLst/>
  </dgm:styleLbl>
  <dgm:styleLbl name="asst0">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1">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2">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3">
    <dgm:fillClrLst meth="repeat">
      <a:schemeClr val="lt1"/>
    </dgm:fillClrLst>
    <dgm:linClrLst meth="repeat">
      <a:schemeClr val="dk1">
        <a:shade val="80000"/>
      </a:schemeClr>
    </dgm:linClrLst>
    <dgm:effectClrLst/>
    <dgm:txLinClrLst/>
    <dgm:txFillClrLst meth="repeat">
      <a:schemeClr val="dk1"/>
    </dgm:txFillClrLst>
    <dgm:txEffectClrLst/>
  </dgm:styleLbl>
  <dgm:styleLbl name="asst4">
    <dgm:fillClrLst meth="repeat">
      <a:schemeClr val="lt1"/>
    </dgm:fillClrLst>
    <dgm:linClrLst meth="repeat">
      <a:schemeClr val="dk1">
        <a:shade val="80000"/>
      </a:schemeClr>
    </dgm:linClrLst>
    <dgm:effectClrLst/>
    <dgm:txLinClrLst/>
    <dgm:txFillClrLst meth="repeat">
      <a:schemeClr val="dk1"/>
    </dgm:txFillClrLst>
    <dgm:txEffectClrLst/>
  </dgm:styleLbl>
  <dgm:styleLbl name="parChTrans2D1">
    <dgm:fillClrLst meth="repeat">
      <a:schemeClr val="dk1">
        <a:tint val="60000"/>
      </a:schemeClr>
    </dgm:fillClrLst>
    <dgm:linClrLst meth="repeat">
      <a:schemeClr val="dk1">
        <a:tint val="60000"/>
      </a:schemeClr>
    </dgm:linClrLst>
    <dgm:effectClrLst/>
    <dgm:txLinClrLst/>
    <dgm:txFillClrLst/>
    <dgm:txEffectClrLst/>
  </dgm:styleLbl>
  <dgm:styleLbl name="parChTrans2D2">
    <dgm:fillClrLst meth="repeat">
      <a:schemeClr val="dk1"/>
    </dgm:fillClrLst>
    <dgm:linClrLst meth="repeat">
      <a:schemeClr val="dk1"/>
    </dgm:linClrLst>
    <dgm:effectClrLst/>
    <dgm:txLinClrLst/>
    <dgm:txFillClrLst/>
    <dgm:txEffectClrLst/>
  </dgm:styleLbl>
  <dgm:styleLbl name="parChTrans2D3">
    <dgm:fillClrLst meth="repeat">
      <a:schemeClr val="dk1"/>
    </dgm:fillClrLst>
    <dgm:linClrLst meth="repeat">
      <a:schemeClr val="dk1"/>
    </dgm:linClrLst>
    <dgm:effectClrLst/>
    <dgm:txLinClrLst/>
    <dgm:txFillClrLst/>
    <dgm:txEffectClrLst/>
  </dgm:styleLbl>
  <dgm:styleLbl name="parChTrans2D4">
    <dgm:fillClrLst meth="repeat">
      <a:schemeClr val="dk1"/>
    </dgm:fillClrLst>
    <dgm:linClrLst meth="repeat">
      <a:schemeClr val="dk1"/>
    </dgm:linClrLst>
    <dgm:effectClrLst/>
    <dgm:txLinClrLst/>
    <dgm:txFillClrLst meth="repeat">
      <a:schemeClr val="lt1"/>
    </dgm:txFillClrLst>
    <dgm:txEffectClrLst/>
  </dgm:styleLbl>
  <dgm:styleLbl name="parChTrans1D1">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2">
    <dgm:fillClrLst meth="repeat">
      <a:schemeClr val="dk1"/>
    </dgm:fillClrLst>
    <dgm:linClrLst meth="repeat">
      <a:schemeClr val="dk1">
        <a:shade val="60000"/>
      </a:schemeClr>
    </dgm:linClrLst>
    <dgm:effectClrLst/>
    <dgm:txLinClrLst/>
    <dgm:txFillClrLst meth="repeat">
      <a:schemeClr val="tx1"/>
    </dgm:txFillClrLst>
    <dgm:txEffectClrLst/>
  </dgm:styleLbl>
  <dgm:styleLbl name="parChTrans1D3">
    <dgm:fillClrLst meth="repeat">
      <a:schemeClr val="dk1"/>
    </dgm:fillClrLst>
    <dgm:linClrLst meth="repeat">
      <a:schemeClr val="dk1">
        <a:shade val="80000"/>
      </a:schemeClr>
    </dgm:linClrLst>
    <dgm:effectClrLst/>
    <dgm:txLinClrLst/>
    <dgm:txFillClrLst meth="repeat">
      <a:schemeClr val="tx1"/>
    </dgm:txFillClrLst>
    <dgm:txEffectClrLst/>
  </dgm:styleLbl>
  <dgm:styleLbl name="parChTrans1D4">
    <dgm:fillClrLst meth="repeat">
      <a:schemeClr val="dk1"/>
    </dgm:fillClrLst>
    <dgm:linClrLst meth="repeat">
      <a:schemeClr val="dk1">
        <a:shade val="80000"/>
      </a:schemeClr>
    </dgm:linClrLst>
    <dgm:effectClrLst/>
    <dgm:txLinClrLst/>
    <dgm:txFillClrLst meth="repeat">
      <a:schemeClr val="tx1"/>
    </dgm:txFillClrLst>
    <dgm:txEffectClrLst/>
  </dgm:styleLbl>
  <dgm:styleLbl name="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conF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align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trAlignAcc1">
    <dgm:fillClrLst meth="repeat">
      <a:schemeClr val="dk1">
        <a:alpha val="40000"/>
        <a:tint val="40000"/>
      </a:schemeClr>
    </dgm:fillClrLst>
    <dgm:linClrLst meth="repeat">
      <a:schemeClr val="dk1"/>
    </dgm:linClrLst>
    <dgm:effectClrLst/>
    <dgm:txLinClrLst/>
    <dgm:txFillClrLst meth="repeat">
      <a:schemeClr val="dk1"/>
    </dgm:txFillClrLst>
    <dgm:txEffectClrLst/>
  </dgm:styleLbl>
  <dgm:styleLbl name="bgAcc1">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solidFgAcc1">
    <dgm:fillClrLst meth="repeat">
      <a:schemeClr val="lt1"/>
    </dgm:fillClrLst>
    <dgm:linClrLst meth="repeat">
      <a:schemeClr val="dk1"/>
    </dgm:linClrLst>
    <dgm:effectClrLst/>
    <dgm:txLinClrLst/>
    <dgm:txFillClrLst meth="repeat">
      <a:schemeClr val="dk1"/>
    </dgm:txFillClrLst>
    <dgm:txEffectClrLst/>
  </dgm:styleLbl>
  <dgm:styleLbl name="solidAlignAcc1">
    <dgm:fillClrLst meth="repeat">
      <a:schemeClr val="lt1"/>
    </dgm:fillClrLst>
    <dgm:linClrLst meth="repeat">
      <a:schemeClr val="dk1"/>
    </dgm:linClrLst>
    <dgm:effectClrLst/>
    <dgm:txLinClrLst/>
    <dgm:txFillClrLst meth="repeat">
      <a:schemeClr val="dk1"/>
    </dgm:txFillClrLst>
    <dgm:txEffectClrLst/>
  </dgm:styleLbl>
  <dgm:styleLbl name="solidBgAcc1">
    <dgm:fillClrLst meth="repeat">
      <a:schemeClr val="lt1"/>
    </dgm:fillClrLst>
    <dgm:linClrLst meth="repeat">
      <a:schemeClr val="dk1"/>
    </dgm:linClrLst>
    <dgm:effectClrLst/>
    <dgm:txLinClrLst/>
    <dgm:txFillClrLst meth="repeat">
      <a:schemeClr val="dk1"/>
    </dgm:txFillClrLst>
    <dgm:txEffectClrLst/>
  </dgm:styleLbl>
  <dgm:styleLbl name="f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align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bgAccFollowNode1">
    <dgm:fillClrLst meth="repeat">
      <a:schemeClr val="lt1">
        <a:alpha val="90000"/>
        <a:tint val="40000"/>
      </a:schemeClr>
    </dgm:fillClrLst>
    <dgm:linClrLst meth="repeat">
      <a:schemeClr val="dk1">
        <a:alpha val="90000"/>
      </a:schemeClr>
    </dgm:linClrLst>
    <dgm:effectClrLst/>
    <dgm:txLinClrLst/>
    <dgm:txFillClrLst meth="repeat">
      <a:schemeClr val="dk1"/>
    </dgm:txFillClrLst>
    <dgm:txEffectClrLst/>
  </dgm:styleLbl>
  <dgm:styleLbl name="fgAcc0">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2">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3">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fgAcc4">
    <dgm:fillClrLst meth="repeat">
      <a:schemeClr val="dk1">
        <a:alpha val="90000"/>
        <a:tint val="40000"/>
      </a:schemeClr>
    </dgm:fillClrLst>
    <dgm:linClrLst meth="repeat">
      <a:schemeClr val="dk1"/>
    </dgm:linClrLst>
    <dgm:effectClrLst/>
    <dgm:txLinClrLst/>
    <dgm:txFillClrLst meth="repeat">
      <a:schemeClr val="dk1"/>
    </dgm:txFillClrLst>
    <dgm:txEffectClrLst/>
  </dgm:styleLbl>
  <dgm:styleLbl name="bgShp">
    <dgm:fillClrLst meth="repeat">
      <a:schemeClr val="dk1">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dk1">
        <a:shade val="80000"/>
      </a:schemeClr>
    </dgm:fillClrLst>
    <dgm:linClrLst meth="repeat">
      <a:schemeClr val="dk1"/>
    </dgm:linClrLst>
    <dgm:effectClrLst/>
    <dgm:txLinClrLst/>
    <dgm:txFillClrLst meth="repeat">
      <a:schemeClr val="lt1"/>
    </dgm:txFillClrLst>
    <dgm:txEffectClrLst/>
  </dgm:styleLbl>
  <dgm:styleLbl name="trBgShp">
    <dgm:fillClrLst meth="repeat">
      <a:schemeClr val="dk1">
        <a:tint val="50000"/>
        <a:alpha val="40000"/>
      </a:schemeClr>
    </dgm:fillClrLst>
    <dgm:linClrLst meth="repeat">
      <a:schemeClr val="dk1"/>
    </dgm:linClrLst>
    <dgm:effectClrLst/>
    <dgm:txLinClrLst/>
    <dgm:txFillClrLst meth="repeat">
      <a:schemeClr val="lt1"/>
    </dgm:txFillClrLst>
    <dgm:txEffectClrLst/>
  </dgm:styleLbl>
  <dgm:styleLbl name="fgShp">
    <dgm:fillClrLst meth="repeat">
      <a:schemeClr val="dk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F1CDF222-49CA-4E63-9156-44E6A55BB687}" type="doc">
      <dgm:prSet loTypeId="urn:microsoft.com/office/officeart/2005/8/layout/process4" loCatId="process" qsTypeId="urn:microsoft.com/office/officeart/2005/8/quickstyle/simple2" qsCatId="simple" csTypeId="urn:microsoft.com/office/officeart/2005/8/colors/accent0_1" csCatId="mainScheme" phldr="1"/>
      <dgm:spPr/>
      <dgm:t>
        <a:bodyPr/>
        <a:lstStyle/>
        <a:p>
          <a:endParaRPr lang="de-DE"/>
        </a:p>
      </dgm:t>
    </dgm:pt>
    <dgm:pt modelId="{15AF344B-CDD2-45FB-8694-B3FBDD2D93FE}">
      <dgm:prSet phldrT="[Text]" custT="1"/>
      <dgm:spPr>
        <a:ln w="19050">
          <a:solidFill>
            <a:srgbClr val="B20691"/>
          </a:solidFill>
        </a:ln>
      </dgm:spPr>
      <dgm:t>
        <a:bodyPr/>
        <a:lstStyle/>
        <a:p>
          <a:r>
            <a:rPr lang="de-DE" sz="1800" dirty="0"/>
            <a:t>Grundlagen</a:t>
          </a:r>
        </a:p>
      </dgm:t>
    </dgm:pt>
    <dgm:pt modelId="{097ABA1B-611E-4132-B1C3-7D8360A30011}" type="parTrans" cxnId="{B148676D-9490-4408-B243-1AA0036A7EB7}">
      <dgm:prSet/>
      <dgm:spPr/>
      <dgm:t>
        <a:bodyPr/>
        <a:lstStyle/>
        <a:p>
          <a:endParaRPr lang="de-DE" sz="1800"/>
        </a:p>
      </dgm:t>
    </dgm:pt>
    <dgm:pt modelId="{1C4E9786-48FF-4EC0-87A0-08206E00B4DC}" type="sibTrans" cxnId="{B148676D-9490-4408-B243-1AA0036A7EB7}">
      <dgm:prSet/>
      <dgm:spPr/>
      <dgm:t>
        <a:bodyPr/>
        <a:lstStyle/>
        <a:p>
          <a:endParaRPr lang="de-DE" sz="1800"/>
        </a:p>
      </dgm:t>
    </dgm:pt>
    <dgm:pt modelId="{189CF2A4-A047-43BB-966D-7371ED417EE3}">
      <dgm:prSet phldrT="[Text]" custT="1"/>
      <dgm:spPr>
        <a:ln w="19050">
          <a:solidFill>
            <a:srgbClr val="850DAB"/>
          </a:solidFill>
        </a:ln>
      </dgm:spPr>
      <dgm:t>
        <a:bodyPr/>
        <a:lstStyle/>
        <a:p>
          <a:r>
            <a:rPr lang="de-DE" sz="1800" dirty="0"/>
            <a:t>Chaos</a:t>
          </a:r>
        </a:p>
      </dgm:t>
    </dgm:pt>
    <dgm:pt modelId="{9A3FF607-530E-4EE8-8068-790D0A917C8E}" type="parTrans" cxnId="{BE723968-5A49-47CF-86D0-81E0488DA429}">
      <dgm:prSet/>
      <dgm:spPr/>
      <dgm:t>
        <a:bodyPr/>
        <a:lstStyle/>
        <a:p>
          <a:endParaRPr lang="de-DE" sz="1800"/>
        </a:p>
      </dgm:t>
    </dgm:pt>
    <dgm:pt modelId="{1EFE5F90-1008-4E2A-A121-97AEE36334E2}" type="sibTrans" cxnId="{BE723968-5A49-47CF-86D0-81E0488DA429}">
      <dgm:prSet/>
      <dgm:spPr/>
      <dgm:t>
        <a:bodyPr/>
        <a:lstStyle/>
        <a:p>
          <a:endParaRPr lang="de-DE" sz="1800"/>
        </a:p>
      </dgm:t>
    </dgm:pt>
    <dgm:pt modelId="{9BFEDF8B-659F-4724-8291-79EE0B6714B4}">
      <dgm:prSet phldrT="[Text]" custT="1"/>
      <dgm:spPr>
        <a:ln w="19050">
          <a:solidFill>
            <a:srgbClr val="4E11A7"/>
          </a:solidFill>
        </a:ln>
      </dgm:spPr>
      <dgm:t>
        <a:bodyPr/>
        <a:lstStyle/>
        <a:p>
          <a:r>
            <a:rPr lang="de-DE" sz="1800" dirty="0"/>
            <a:t>Simulation</a:t>
          </a:r>
        </a:p>
      </dgm:t>
    </dgm:pt>
    <dgm:pt modelId="{3C435BB0-5CB3-43E5-8708-D3E048697D23}" type="parTrans" cxnId="{F7533240-DFFB-4DFE-8B17-89DABCB7C134}">
      <dgm:prSet/>
      <dgm:spPr/>
      <dgm:t>
        <a:bodyPr/>
        <a:lstStyle/>
        <a:p>
          <a:endParaRPr lang="de-DE" sz="1800"/>
        </a:p>
      </dgm:t>
    </dgm:pt>
    <dgm:pt modelId="{B2F6E0F1-7334-42DB-9F9D-ECDA9EDA5969}" type="sibTrans" cxnId="{F7533240-DFFB-4DFE-8B17-89DABCB7C134}">
      <dgm:prSet/>
      <dgm:spPr/>
      <dgm:t>
        <a:bodyPr/>
        <a:lstStyle/>
        <a:p>
          <a:endParaRPr lang="de-DE" sz="1800"/>
        </a:p>
      </dgm:t>
    </dgm:pt>
    <dgm:pt modelId="{78801BB8-1111-4490-8232-77B6942C2114}">
      <dgm:prSet phldrT="[Text]" custT="1"/>
      <dgm:spPr>
        <a:ln w="19050">
          <a:solidFill>
            <a:srgbClr val="5952E8"/>
          </a:solidFill>
        </a:ln>
      </dgm:spPr>
      <dgm:t>
        <a:bodyPr/>
        <a:lstStyle/>
        <a:p>
          <a:r>
            <a:rPr lang="de-DE" sz="1800" dirty="0"/>
            <a:t>Vorhersagen</a:t>
          </a:r>
        </a:p>
      </dgm:t>
    </dgm:pt>
    <dgm:pt modelId="{73A18064-0FF3-4632-BA67-1F71EBD60412}" type="parTrans" cxnId="{8688FAC5-61D7-40FB-8A02-50D31BB75ED4}">
      <dgm:prSet/>
      <dgm:spPr/>
      <dgm:t>
        <a:bodyPr/>
        <a:lstStyle/>
        <a:p>
          <a:endParaRPr lang="de-DE" sz="1800"/>
        </a:p>
      </dgm:t>
    </dgm:pt>
    <dgm:pt modelId="{7BDD106D-6B42-49E7-B754-467755A7FBA6}" type="sibTrans" cxnId="{8688FAC5-61D7-40FB-8A02-50D31BB75ED4}">
      <dgm:prSet/>
      <dgm:spPr/>
      <dgm:t>
        <a:bodyPr/>
        <a:lstStyle/>
        <a:p>
          <a:endParaRPr lang="de-DE" sz="1800"/>
        </a:p>
      </dgm:t>
    </dgm:pt>
    <dgm:pt modelId="{3D081341-19E2-4DFC-B069-620B7245B06F}">
      <dgm:prSet phldrT="[Text]" custT="1"/>
      <dgm:spPr>
        <a:ln w="19050">
          <a:solidFill>
            <a:srgbClr val="509ADE"/>
          </a:solidFill>
        </a:ln>
      </dgm:spPr>
      <dgm:t>
        <a:bodyPr/>
        <a:lstStyle/>
        <a:p>
          <a:r>
            <a:rPr lang="de-DE" sz="1800" dirty="0"/>
            <a:t>Weitere Zukunftsaussichten</a:t>
          </a:r>
        </a:p>
      </dgm:t>
    </dgm:pt>
    <dgm:pt modelId="{3CA56542-1588-4DCE-8424-F704D07B2FF2}" type="parTrans" cxnId="{9F33C72F-E50C-42CB-8544-DEABC8BCA18C}">
      <dgm:prSet/>
      <dgm:spPr/>
      <dgm:t>
        <a:bodyPr/>
        <a:lstStyle/>
        <a:p>
          <a:endParaRPr lang="de-DE" sz="1800"/>
        </a:p>
      </dgm:t>
    </dgm:pt>
    <dgm:pt modelId="{D908F938-A503-4E3E-861B-F1BB17759935}" type="sibTrans" cxnId="{9F33C72F-E50C-42CB-8544-DEABC8BCA18C}">
      <dgm:prSet/>
      <dgm:spPr/>
      <dgm:t>
        <a:bodyPr/>
        <a:lstStyle/>
        <a:p>
          <a:endParaRPr lang="de-DE" sz="1800"/>
        </a:p>
      </dgm:t>
    </dgm:pt>
    <dgm:pt modelId="{B51EB2C3-798E-4041-9A99-A62F51523005}">
      <dgm:prSet custT="1"/>
      <dgm:spPr>
        <a:ln w="19050">
          <a:solidFill>
            <a:srgbClr val="2DC9D1"/>
          </a:solidFill>
        </a:ln>
      </dgm:spPr>
      <dgm:t>
        <a:bodyPr/>
        <a:lstStyle/>
        <a:p>
          <a:r>
            <a:rPr lang="de-DE" sz="1800" dirty="0"/>
            <a:t>Fazit</a:t>
          </a:r>
        </a:p>
      </dgm:t>
    </dgm:pt>
    <dgm:pt modelId="{82610FB3-24D2-41FC-B185-21550DD9832E}" type="parTrans" cxnId="{3D428D15-13AA-416C-830D-AE28E02F7354}">
      <dgm:prSet/>
      <dgm:spPr/>
      <dgm:t>
        <a:bodyPr/>
        <a:lstStyle/>
        <a:p>
          <a:endParaRPr lang="de-DE" sz="1800"/>
        </a:p>
      </dgm:t>
    </dgm:pt>
    <dgm:pt modelId="{A619A823-7579-4767-A75C-D46BBB0B2985}" type="sibTrans" cxnId="{3D428D15-13AA-416C-830D-AE28E02F7354}">
      <dgm:prSet/>
      <dgm:spPr/>
      <dgm:t>
        <a:bodyPr/>
        <a:lstStyle/>
        <a:p>
          <a:endParaRPr lang="de-DE" sz="1800"/>
        </a:p>
      </dgm:t>
    </dgm:pt>
    <dgm:pt modelId="{445EEB91-A55B-4303-B74F-275263CC86F5}" type="pres">
      <dgm:prSet presAssocID="{F1CDF222-49CA-4E63-9156-44E6A55BB687}" presName="Name0" presStyleCnt="0">
        <dgm:presLayoutVars>
          <dgm:dir/>
          <dgm:animLvl val="lvl"/>
          <dgm:resizeHandles val="exact"/>
        </dgm:presLayoutVars>
      </dgm:prSet>
      <dgm:spPr/>
    </dgm:pt>
    <dgm:pt modelId="{626663D5-EF4D-4A03-BF50-CCDD3633E77E}" type="pres">
      <dgm:prSet presAssocID="{B51EB2C3-798E-4041-9A99-A62F51523005}" presName="boxAndChildren" presStyleCnt="0"/>
      <dgm:spPr/>
    </dgm:pt>
    <dgm:pt modelId="{F5F0BD93-4234-4E94-BA84-CEBDB0F0D1A0}" type="pres">
      <dgm:prSet presAssocID="{B51EB2C3-798E-4041-9A99-A62F51523005}" presName="parentTextBox" presStyleLbl="node1" presStyleIdx="0" presStyleCnt="6"/>
      <dgm:spPr/>
    </dgm:pt>
    <dgm:pt modelId="{44010BC3-9563-418D-94B8-67A7F06882CF}" type="pres">
      <dgm:prSet presAssocID="{D908F938-A503-4E3E-861B-F1BB17759935}" presName="sp" presStyleCnt="0"/>
      <dgm:spPr/>
    </dgm:pt>
    <dgm:pt modelId="{8992FCED-B477-4000-9529-1BC40F4166CC}" type="pres">
      <dgm:prSet presAssocID="{3D081341-19E2-4DFC-B069-620B7245B06F}" presName="arrowAndChildren" presStyleCnt="0"/>
      <dgm:spPr/>
    </dgm:pt>
    <dgm:pt modelId="{2BB10D3A-0C93-4880-BF2D-7FE76B8CEA57}" type="pres">
      <dgm:prSet presAssocID="{3D081341-19E2-4DFC-B069-620B7245B06F}" presName="parentTextArrow" presStyleLbl="node1" presStyleIdx="1" presStyleCnt="6"/>
      <dgm:spPr/>
    </dgm:pt>
    <dgm:pt modelId="{419CCD7F-1DD5-4C1B-9F19-AB5D34B2FABC}" type="pres">
      <dgm:prSet presAssocID="{7BDD106D-6B42-49E7-B754-467755A7FBA6}" presName="sp" presStyleCnt="0"/>
      <dgm:spPr/>
    </dgm:pt>
    <dgm:pt modelId="{BCBD1229-BF19-42F0-815F-ACFB52B28C05}" type="pres">
      <dgm:prSet presAssocID="{78801BB8-1111-4490-8232-77B6942C2114}" presName="arrowAndChildren" presStyleCnt="0"/>
      <dgm:spPr/>
    </dgm:pt>
    <dgm:pt modelId="{08BAD426-BD3B-447E-823C-56B8022AA4B7}" type="pres">
      <dgm:prSet presAssocID="{78801BB8-1111-4490-8232-77B6942C2114}" presName="parentTextArrow" presStyleLbl="node1" presStyleIdx="2" presStyleCnt="6"/>
      <dgm:spPr/>
    </dgm:pt>
    <dgm:pt modelId="{AEC87ABB-A382-4FE1-9912-420A9D46D951}" type="pres">
      <dgm:prSet presAssocID="{B2F6E0F1-7334-42DB-9F9D-ECDA9EDA5969}" presName="sp" presStyleCnt="0"/>
      <dgm:spPr/>
    </dgm:pt>
    <dgm:pt modelId="{9383DEE9-5982-4D1D-B0FD-18EE7681350A}" type="pres">
      <dgm:prSet presAssocID="{9BFEDF8B-659F-4724-8291-79EE0B6714B4}" presName="arrowAndChildren" presStyleCnt="0"/>
      <dgm:spPr/>
    </dgm:pt>
    <dgm:pt modelId="{588A6A5D-80EE-40F1-9455-04BCEB1051D5}" type="pres">
      <dgm:prSet presAssocID="{9BFEDF8B-659F-4724-8291-79EE0B6714B4}" presName="parentTextArrow" presStyleLbl="node1" presStyleIdx="3" presStyleCnt="6"/>
      <dgm:spPr/>
    </dgm:pt>
    <dgm:pt modelId="{3A06B62F-4326-4DD9-849F-B5FFE411446D}" type="pres">
      <dgm:prSet presAssocID="{1EFE5F90-1008-4E2A-A121-97AEE36334E2}" presName="sp" presStyleCnt="0"/>
      <dgm:spPr/>
    </dgm:pt>
    <dgm:pt modelId="{F0AC34D9-8F9F-4481-9E91-6356B88E7729}" type="pres">
      <dgm:prSet presAssocID="{189CF2A4-A047-43BB-966D-7371ED417EE3}" presName="arrowAndChildren" presStyleCnt="0"/>
      <dgm:spPr/>
    </dgm:pt>
    <dgm:pt modelId="{42BB06FB-3D34-4E65-9405-C50DAE910881}" type="pres">
      <dgm:prSet presAssocID="{189CF2A4-A047-43BB-966D-7371ED417EE3}" presName="parentTextArrow" presStyleLbl="node1" presStyleIdx="4" presStyleCnt="6"/>
      <dgm:spPr/>
    </dgm:pt>
    <dgm:pt modelId="{F4D24A68-6A9A-4AC2-ABCF-9EF837EE62FA}" type="pres">
      <dgm:prSet presAssocID="{1C4E9786-48FF-4EC0-87A0-08206E00B4DC}" presName="sp" presStyleCnt="0"/>
      <dgm:spPr/>
    </dgm:pt>
    <dgm:pt modelId="{F38BE21C-D5FE-4347-81A1-8B25B76064DF}" type="pres">
      <dgm:prSet presAssocID="{15AF344B-CDD2-45FB-8694-B3FBDD2D93FE}" presName="arrowAndChildren" presStyleCnt="0"/>
      <dgm:spPr/>
    </dgm:pt>
    <dgm:pt modelId="{9A739BF3-F3D4-482B-8A7D-6EFA17289BA8}" type="pres">
      <dgm:prSet presAssocID="{15AF344B-CDD2-45FB-8694-B3FBDD2D93FE}" presName="parentTextArrow" presStyleLbl="node1" presStyleIdx="5" presStyleCnt="6"/>
      <dgm:spPr/>
    </dgm:pt>
  </dgm:ptLst>
  <dgm:cxnLst>
    <dgm:cxn modelId="{3D428D15-13AA-416C-830D-AE28E02F7354}" srcId="{F1CDF222-49CA-4E63-9156-44E6A55BB687}" destId="{B51EB2C3-798E-4041-9A99-A62F51523005}" srcOrd="5" destOrd="0" parTransId="{82610FB3-24D2-41FC-B185-21550DD9832E}" sibTransId="{A619A823-7579-4767-A75C-D46BBB0B2985}"/>
    <dgm:cxn modelId="{B2A5A32B-D664-4C35-A0A8-7AA6D5501225}" type="presOf" srcId="{189CF2A4-A047-43BB-966D-7371ED417EE3}" destId="{42BB06FB-3D34-4E65-9405-C50DAE910881}" srcOrd="0" destOrd="0" presId="urn:microsoft.com/office/officeart/2005/8/layout/process4"/>
    <dgm:cxn modelId="{A5BFB92C-FC44-4F13-AE3D-B568B2A2C74E}" type="presOf" srcId="{15AF344B-CDD2-45FB-8694-B3FBDD2D93FE}" destId="{9A739BF3-F3D4-482B-8A7D-6EFA17289BA8}" srcOrd="0" destOrd="0" presId="urn:microsoft.com/office/officeart/2005/8/layout/process4"/>
    <dgm:cxn modelId="{9F33C72F-E50C-42CB-8544-DEABC8BCA18C}" srcId="{F1CDF222-49CA-4E63-9156-44E6A55BB687}" destId="{3D081341-19E2-4DFC-B069-620B7245B06F}" srcOrd="4" destOrd="0" parTransId="{3CA56542-1588-4DCE-8424-F704D07B2FF2}" sibTransId="{D908F938-A503-4E3E-861B-F1BB17759935}"/>
    <dgm:cxn modelId="{F7533240-DFFB-4DFE-8B17-89DABCB7C134}" srcId="{F1CDF222-49CA-4E63-9156-44E6A55BB687}" destId="{9BFEDF8B-659F-4724-8291-79EE0B6714B4}" srcOrd="2" destOrd="0" parTransId="{3C435BB0-5CB3-43E5-8708-D3E048697D23}" sibTransId="{B2F6E0F1-7334-42DB-9F9D-ECDA9EDA5969}"/>
    <dgm:cxn modelId="{BE723968-5A49-47CF-86D0-81E0488DA429}" srcId="{F1CDF222-49CA-4E63-9156-44E6A55BB687}" destId="{189CF2A4-A047-43BB-966D-7371ED417EE3}" srcOrd="1" destOrd="0" parTransId="{9A3FF607-530E-4EE8-8068-790D0A917C8E}" sibTransId="{1EFE5F90-1008-4E2A-A121-97AEE36334E2}"/>
    <dgm:cxn modelId="{B148676D-9490-4408-B243-1AA0036A7EB7}" srcId="{F1CDF222-49CA-4E63-9156-44E6A55BB687}" destId="{15AF344B-CDD2-45FB-8694-B3FBDD2D93FE}" srcOrd="0" destOrd="0" parTransId="{097ABA1B-611E-4132-B1C3-7D8360A30011}" sibTransId="{1C4E9786-48FF-4EC0-87A0-08206E00B4DC}"/>
    <dgm:cxn modelId="{43DBF389-05B0-42FA-A467-0F7D1A53E509}" type="presOf" srcId="{F1CDF222-49CA-4E63-9156-44E6A55BB687}" destId="{445EEB91-A55B-4303-B74F-275263CC86F5}" srcOrd="0" destOrd="0" presId="urn:microsoft.com/office/officeart/2005/8/layout/process4"/>
    <dgm:cxn modelId="{2561B9AA-D163-4F55-98AF-CAF608450226}" type="presOf" srcId="{9BFEDF8B-659F-4724-8291-79EE0B6714B4}" destId="{588A6A5D-80EE-40F1-9455-04BCEB1051D5}" srcOrd="0" destOrd="0" presId="urn:microsoft.com/office/officeart/2005/8/layout/process4"/>
    <dgm:cxn modelId="{8688FAC5-61D7-40FB-8A02-50D31BB75ED4}" srcId="{F1CDF222-49CA-4E63-9156-44E6A55BB687}" destId="{78801BB8-1111-4490-8232-77B6942C2114}" srcOrd="3" destOrd="0" parTransId="{73A18064-0FF3-4632-BA67-1F71EBD60412}" sibTransId="{7BDD106D-6B42-49E7-B754-467755A7FBA6}"/>
    <dgm:cxn modelId="{2DA510D1-99F5-4E90-B574-A5ACA317A8A9}" type="presOf" srcId="{B51EB2C3-798E-4041-9A99-A62F51523005}" destId="{F5F0BD93-4234-4E94-BA84-CEBDB0F0D1A0}" srcOrd="0" destOrd="0" presId="urn:microsoft.com/office/officeart/2005/8/layout/process4"/>
    <dgm:cxn modelId="{BD6D32DF-873D-4D61-9F53-52DDA10A941D}" type="presOf" srcId="{3D081341-19E2-4DFC-B069-620B7245B06F}" destId="{2BB10D3A-0C93-4880-BF2D-7FE76B8CEA57}" srcOrd="0" destOrd="0" presId="urn:microsoft.com/office/officeart/2005/8/layout/process4"/>
    <dgm:cxn modelId="{B24955DF-C3D3-40F3-AA77-DC131001BBBD}" type="presOf" srcId="{78801BB8-1111-4490-8232-77B6942C2114}" destId="{08BAD426-BD3B-447E-823C-56B8022AA4B7}" srcOrd="0" destOrd="0" presId="urn:microsoft.com/office/officeart/2005/8/layout/process4"/>
    <dgm:cxn modelId="{EC17D923-F764-4E14-8DD0-FE53070325EA}" type="presParOf" srcId="{445EEB91-A55B-4303-B74F-275263CC86F5}" destId="{626663D5-EF4D-4A03-BF50-CCDD3633E77E}" srcOrd="0" destOrd="0" presId="urn:microsoft.com/office/officeart/2005/8/layout/process4"/>
    <dgm:cxn modelId="{A838E1CD-199E-4E47-81A6-304A427F7164}" type="presParOf" srcId="{626663D5-EF4D-4A03-BF50-CCDD3633E77E}" destId="{F5F0BD93-4234-4E94-BA84-CEBDB0F0D1A0}" srcOrd="0" destOrd="0" presId="urn:microsoft.com/office/officeart/2005/8/layout/process4"/>
    <dgm:cxn modelId="{575553E1-EBF6-4723-919E-34490C8C59D0}" type="presParOf" srcId="{445EEB91-A55B-4303-B74F-275263CC86F5}" destId="{44010BC3-9563-418D-94B8-67A7F06882CF}" srcOrd="1" destOrd="0" presId="urn:microsoft.com/office/officeart/2005/8/layout/process4"/>
    <dgm:cxn modelId="{43A121DA-1F82-4849-834D-C351B7BBE35D}" type="presParOf" srcId="{445EEB91-A55B-4303-B74F-275263CC86F5}" destId="{8992FCED-B477-4000-9529-1BC40F4166CC}" srcOrd="2" destOrd="0" presId="urn:microsoft.com/office/officeart/2005/8/layout/process4"/>
    <dgm:cxn modelId="{2BECED8E-190E-4C85-833D-C22BAA4D7955}" type="presParOf" srcId="{8992FCED-B477-4000-9529-1BC40F4166CC}" destId="{2BB10D3A-0C93-4880-BF2D-7FE76B8CEA57}" srcOrd="0" destOrd="0" presId="urn:microsoft.com/office/officeart/2005/8/layout/process4"/>
    <dgm:cxn modelId="{FA901DDB-8741-4482-8D7F-9150A9DD0ADF}" type="presParOf" srcId="{445EEB91-A55B-4303-B74F-275263CC86F5}" destId="{419CCD7F-1DD5-4C1B-9F19-AB5D34B2FABC}" srcOrd="3" destOrd="0" presId="urn:microsoft.com/office/officeart/2005/8/layout/process4"/>
    <dgm:cxn modelId="{1E6EE1CB-1ED9-4CAA-8A2D-F94E19153E93}" type="presParOf" srcId="{445EEB91-A55B-4303-B74F-275263CC86F5}" destId="{BCBD1229-BF19-42F0-815F-ACFB52B28C05}" srcOrd="4" destOrd="0" presId="urn:microsoft.com/office/officeart/2005/8/layout/process4"/>
    <dgm:cxn modelId="{4F24FEB3-7667-4167-A6FB-00721E1D01C5}" type="presParOf" srcId="{BCBD1229-BF19-42F0-815F-ACFB52B28C05}" destId="{08BAD426-BD3B-447E-823C-56B8022AA4B7}" srcOrd="0" destOrd="0" presId="urn:microsoft.com/office/officeart/2005/8/layout/process4"/>
    <dgm:cxn modelId="{A7D947CA-87CB-481D-A22B-3F5520FFF1FB}" type="presParOf" srcId="{445EEB91-A55B-4303-B74F-275263CC86F5}" destId="{AEC87ABB-A382-4FE1-9912-420A9D46D951}" srcOrd="5" destOrd="0" presId="urn:microsoft.com/office/officeart/2005/8/layout/process4"/>
    <dgm:cxn modelId="{75DDCA2F-0E97-4F4C-A9C7-C58725DFCDB1}" type="presParOf" srcId="{445EEB91-A55B-4303-B74F-275263CC86F5}" destId="{9383DEE9-5982-4D1D-B0FD-18EE7681350A}" srcOrd="6" destOrd="0" presId="urn:microsoft.com/office/officeart/2005/8/layout/process4"/>
    <dgm:cxn modelId="{5B422C54-9FCA-4A64-B15C-C7A0962DBCA2}" type="presParOf" srcId="{9383DEE9-5982-4D1D-B0FD-18EE7681350A}" destId="{588A6A5D-80EE-40F1-9455-04BCEB1051D5}" srcOrd="0" destOrd="0" presId="urn:microsoft.com/office/officeart/2005/8/layout/process4"/>
    <dgm:cxn modelId="{BF4C3ADF-3352-4C77-B2F9-08E20995E10F}" type="presParOf" srcId="{445EEB91-A55B-4303-B74F-275263CC86F5}" destId="{3A06B62F-4326-4DD9-849F-B5FFE411446D}" srcOrd="7" destOrd="0" presId="urn:microsoft.com/office/officeart/2005/8/layout/process4"/>
    <dgm:cxn modelId="{DB76D852-5E5E-4756-B15E-FCA716BD528B}" type="presParOf" srcId="{445EEB91-A55B-4303-B74F-275263CC86F5}" destId="{F0AC34D9-8F9F-4481-9E91-6356B88E7729}" srcOrd="8" destOrd="0" presId="urn:microsoft.com/office/officeart/2005/8/layout/process4"/>
    <dgm:cxn modelId="{403C1EBD-C274-4D99-9B82-E7243F32F9FD}" type="presParOf" srcId="{F0AC34D9-8F9F-4481-9E91-6356B88E7729}" destId="{42BB06FB-3D34-4E65-9405-C50DAE910881}" srcOrd="0" destOrd="0" presId="urn:microsoft.com/office/officeart/2005/8/layout/process4"/>
    <dgm:cxn modelId="{E2BC0649-DDBE-49BE-90ED-4234D2FCFE33}" type="presParOf" srcId="{445EEB91-A55B-4303-B74F-275263CC86F5}" destId="{F4D24A68-6A9A-4AC2-ABCF-9EF837EE62FA}" srcOrd="9" destOrd="0" presId="urn:microsoft.com/office/officeart/2005/8/layout/process4"/>
    <dgm:cxn modelId="{B4D0F130-1A7B-4EC1-8887-BD88D2DB21AD}" type="presParOf" srcId="{445EEB91-A55B-4303-B74F-275263CC86F5}" destId="{F38BE21C-D5FE-4347-81A1-8B25B76064DF}" srcOrd="10" destOrd="0" presId="urn:microsoft.com/office/officeart/2005/8/layout/process4"/>
    <dgm:cxn modelId="{0F12B1B9-5D9E-4A78-BABA-367CB9E42666}" type="presParOf" srcId="{F38BE21C-D5FE-4347-81A1-8B25B76064DF}" destId="{9A739BF3-F3D4-482B-8A7D-6EFA17289BA8}" srcOrd="0" destOrd="0" presId="urn:microsoft.com/office/officeart/2005/8/layout/process4"/>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F5F0BD93-4234-4E94-BA84-CEBDB0F0D1A0}">
      <dsp:nvSpPr>
        <dsp:cNvPr id="0" name=""/>
        <dsp:cNvSpPr/>
      </dsp:nvSpPr>
      <dsp:spPr>
        <a:xfrm>
          <a:off x="0" y="4109466"/>
          <a:ext cx="11078173" cy="539365"/>
        </a:xfrm>
        <a:prstGeom prst="rect">
          <a:avLst/>
        </a:prstGeom>
        <a:solidFill>
          <a:schemeClr val="lt1">
            <a:hueOff val="0"/>
            <a:satOff val="0"/>
            <a:lumOff val="0"/>
            <a:alphaOff val="0"/>
          </a:schemeClr>
        </a:solidFill>
        <a:ln w="19050" cap="flat" cmpd="sng" algn="ctr">
          <a:solidFill>
            <a:srgbClr val="2DC9D1"/>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Fazit</a:t>
          </a:r>
        </a:p>
      </dsp:txBody>
      <dsp:txXfrm>
        <a:off x="0" y="4109466"/>
        <a:ext cx="11078173" cy="539365"/>
      </dsp:txXfrm>
    </dsp:sp>
    <dsp:sp modelId="{2BB10D3A-0C93-4880-BF2D-7FE76B8CEA57}">
      <dsp:nvSpPr>
        <dsp:cNvPr id="0" name=""/>
        <dsp:cNvSpPr/>
      </dsp:nvSpPr>
      <dsp:spPr>
        <a:xfrm rot="10800000">
          <a:off x="0" y="3288013"/>
          <a:ext cx="11078173" cy="829543"/>
        </a:xfrm>
        <a:prstGeom prst="upArrowCallout">
          <a:avLst/>
        </a:prstGeom>
        <a:solidFill>
          <a:schemeClr val="lt1">
            <a:hueOff val="0"/>
            <a:satOff val="0"/>
            <a:lumOff val="0"/>
            <a:alphaOff val="0"/>
          </a:schemeClr>
        </a:solidFill>
        <a:ln w="19050" cap="flat" cmpd="sng" algn="ctr">
          <a:solidFill>
            <a:srgbClr val="509ADE"/>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Weitere Zukunftsaussichten</a:t>
          </a:r>
        </a:p>
      </dsp:txBody>
      <dsp:txXfrm rot="10800000">
        <a:off x="0" y="3288013"/>
        <a:ext cx="11078173" cy="539012"/>
      </dsp:txXfrm>
    </dsp:sp>
    <dsp:sp modelId="{08BAD426-BD3B-447E-823C-56B8022AA4B7}">
      <dsp:nvSpPr>
        <dsp:cNvPr id="0" name=""/>
        <dsp:cNvSpPr/>
      </dsp:nvSpPr>
      <dsp:spPr>
        <a:xfrm rot="10800000">
          <a:off x="0" y="2466560"/>
          <a:ext cx="11078173" cy="829543"/>
        </a:xfrm>
        <a:prstGeom prst="upArrowCallout">
          <a:avLst/>
        </a:prstGeom>
        <a:solidFill>
          <a:schemeClr val="lt1">
            <a:hueOff val="0"/>
            <a:satOff val="0"/>
            <a:lumOff val="0"/>
            <a:alphaOff val="0"/>
          </a:schemeClr>
        </a:solidFill>
        <a:ln w="19050" cap="flat" cmpd="sng" algn="ctr">
          <a:solidFill>
            <a:srgbClr val="5952E8"/>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Vorhersagen</a:t>
          </a:r>
        </a:p>
      </dsp:txBody>
      <dsp:txXfrm rot="10800000">
        <a:off x="0" y="2466560"/>
        <a:ext cx="11078173" cy="539012"/>
      </dsp:txXfrm>
    </dsp:sp>
    <dsp:sp modelId="{588A6A5D-80EE-40F1-9455-04BCEB1051D5}">
      <dsp:nvSpPr>
        <dsp:cNvPr id="0" name=""/>
        <dsp:cNvSpPr/>
      </dsp:nvSpPr>
      <dsp:spPr>
        <a:xfrm rot="10800000">
          <a:off x="0" y="1645106"/>
          <a:ext cx="11078173" cy="829543"/>
        </a:xfrm>
        <a:prstGeom prst="upArrowCallout">
          <a:avLst/>
        </a:prstGeom>
        <a:solidFill>
          <a:schemeClr val="lt1">
            <a:hueOff val="0"/>
            <a:satOff val="0"/>
            <a:lumOff val="0"/>
            <a:alphaOff val="0"/>
          </a:schemeClr>
        </a:solidFill>
        <a:ln w="19050" cap="flat" cmpd="sng" algn="ctr">
          <a:solidFill>
            <a:srgbClr val="4E11A7"/>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Simulation</a:t>
          </a:r>
        </a:p>
      </dsp:txBody>
      <dsp:txXfrm rot="10800000">
        <a:off x="0" y="1645106"/>
        <a:ext cx="11078173" cy="539012"/>
      </dsp:txXfrm>
    </dsp:sp>
    <dsp:sp modelId="{42BB06FB-3D34-4E65-9405-C50DAE910881}">
      <dsp:nvSpPr>
        <dsp:cNvPr id="0" name=""/>
        <dsp:cNvSpPr/>
      </dsp:nvSpPr>
      <dsp:spPr>
        <a:xfrm rot="10800000">
          <a:off x="0" y="823653"/>
          <a:ext cx="11078173" cy="829543"/>
        </a:xfrm>
        <a:prstGeom prst="upArrowCallout">
          <a:avLst/>
        </a:prstGeom>
        <a:solidFill>
          <a:schemeClr val="lt1">
            <a:hueOff val="0"/>
            <a:satOff val="0"/>
            <a:lumOff val="0"/>
            <a:alphaOff val="0"/>
          </a:schemeClr>
        </a:solidFill>
        <a:ln w="19050" cap="flat" cmpd="sng" algn="ctr">
          <a:solidFill>
            <a:srgbClr val="850DAB"/>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Chaos</a:t>
          </a:r>
        </a:p>
      </dsp:txBody>
      <dsp:txXfrm rot="10800000">
        <a:off x="0" y="823653"/>
        <a:ext cx="11078173" cy="539012"/>
      </dsp:txXfrm>
    </dsp:sp>
    <dsp:sp modelId="{9A739BF3-F3D4-482B-8A7D-6EFA17289BA8}">
      <dsp:nvSpPr>
        <dsp:cNvPr id="0" name=""/>
        <dsp:cNvSpPr/>
      </dsp:nvSpPr>
      <dsp:spPr>
        <a:xfrm rot="10800000">
          <a:off x="0" y="2200"/>
          <a:ext cx="11078173" cy="829543"/>
        </a:xfrm>
        <a:prstGeom prst="upArrowCallout">
          <a:avLst/>
        </a:prstGeom>
        <a:solidFill>
          <a:schemeClr val="lt1">
            <a:hueOff val="0"/>
            <a:satOff val="0"/>
            <a:lumOff val="0"/>
            <a:alphaOff val="0"/>
          </a:schemeClr>
        </a:solidFill>
        <a:ln w="19050" cap="flat" cmpd="sng" algn="ctr">
          <a:solidFill>
            <a:srgbClr val="B20691"/>
          </a:solidFill>
          <a:prstDash val="solid"/>
          <a:miter lim="800000"/>
        </a:ln>
        <a:effectLst/>
      </dsp:spPr>
      <dsp:style>
        <a:lnRef idx="3">
          <a:scrgbClr r="0" g="0" b="0"/>
        </a:lnRef>
        <a:fillRef idx="1">
          <a:scrgbClr r="0" g="0" b="0"/>
        </a:fillRef>
        <a:effectRef idx="1">
          <a:scrgbClr r="0" g="0" b="0"/>
        </a:effectRef>
        <a:fontRef idx="minor">
          <a:schemeClr val="lt1"/>
        </a:fontRef>
      </dsp:style>
      <dsp:txBody>
        <a:bodyPr spcFirstLastPara="0" vert="horz" wrap="square" lIns="128016" tIns="128016" rIns="128016" bIns="128016" numCol="1" spcCol="1270" anchor="ctr" anchorCtr="0">
          <a:noAutofit/>
        </a:bodyPr>
        <a:lstStyle/>
        <a:p>
          <a:pPr marL="0" lvl="0" indent="0" algn="ctr" defTabSz="800100">
            <a:lnSpc>
              <a:spcPct val="90000"/>
            </a:lnSpc>
            <a:spcBef>
              <a:spcPct val="0"/>
            </a:spcBef>
            <a:spcAft>
              <a:spcPct val="35000"/>
            </a:spcAft>
            <a:buNone/>
          </a:pPr>
          <a:r>
            <a:rPr lang="de-DE" sz="1800" kern="1200" dirty="0"/>
            <a:t>Grundlagen</a:t>
          </a:r>
        </a:p>
      </dsp:txBody>
      <dsp:txXfrm rot="10800000">
        <a:off x="0" y="2200"/>
        <a:ext cx="11078173" cy="539012"/>
      </dsp:txXfrm>
    </dsp:sp>
  </dsp:spTree>
</dsp:drawing>
</file>

<file path=ppt/diagrams/layout1.xml><?xml version="1.0" encoding="utf-8"?>
<dgm:layoutDef xmlns:dgm="http://schemas.openxmlformats.org/drawingml/2006/diagram" xmlns:a="http://schemas.openxmlformats.org/drawingml/2006/main" uniqueId="urn:microsoft.com/office/officeart/2005/8/layout/process4">
  <dgm:title val=""/>
  <dgm:desc val=""/>
  <dgm:catLst>
    <dgm:cat type="process" pri="16000"/>
    <dgm:cat type="list" pri="20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alg type="lin">
      <dgm:param type="linDir" val="fromB"/>
    </dgm:alg>
    <dgm:shape xmlns:r="http://schemas.openxmlformats.org/officeDocument/2006/relationships" r:blip="">
      <dgm:adjLst/>
    </dgm:shape>
    <dgm:presOf/>
    <dgm:constrLst>
      <dgm:constr type="h" for="ch" forName="boxAndChildren" refType="h"/>
      <dgm:constr type="h" for="ch" forName="arrowAndChildren" refType="h" refFor="ch" refForName="boxAndChildren" op="equ" fact="1.538"/>
      <dgm:constr type="w" for="ch" forName="arrowAndChildren" refType="w"/>
      <dgm:constr type="w" for="ch" forName="boxAndChildren" refType="w"/>
      <dgm:constr type="h" for="ch" forName="sp" refType="h" fact="-0.015"/>
      <dgm:constr type="primFontSz" for="des" forName="parentTextBox" val="65"/>
      <dgm:constr type="primFontSz" for="des" forName="parentTextArrow" refType="primFontSz" refFor="des" refForName="parentTextBox" op="equ"/>
      <dgm:constr type="primFontSz" for="des" forName="childTextArrow" val="65"/>
      <dgm:constr type="primFontSz" for="des" forName="childTextBox" refType="primFontSz" refFor="des" refForName="childTextArrow" op="equ"/>
    </dgm:constrLst>
    <dgm:ruleLst/>
    <dgm:forEach name="Name1" axis="ch" ptType="node" st="-1" step="-1">
      <dgm:choose name="Name2">
        <dgm:if name="Name3" axis="self" ptType="node" func="revPos" op="equ" val="1">
          <dgm:layoutNode name="boxAndChildren">
            <dgm:alg type="composite"/>
            <dgm:shape xmlns:r="http://schemas.openxmlformats.org/officeDocument/2006/relationships" r:blip="">
              <dgm:adjLst/>
            </dgm:shape>
            <dgm:presOf/>
            <dgm:choose name="Name4">
              <dgm:if name="Name5" axis="ch" ptType="node" func="cnt" op="gte" val="1">
                <dgm:constrLst>
                  <dgm:constr type="w" for="ch" forName="parentTextBox" refType="w"/>
                  <dgm:constr type="h" for="ch" forName="parentTextBox" refType="h" fact="0.54"/>
                  <dgm:constr type="t" for="ch" forName="parentTextBox"/>
                  <dgm:constr type="w" for="ch" forName="entireBox" refType="w"/>
                  <dgm:constr type="h" for="ch" forName="entireBox" refType="h"/>
                  <dgm:constr type="w" for="ch" forName="descendantBox" refType="w"/>
                  <dgm:constr type="b" for="ch" forName="descendantBox" refType="h" fact="0.98"/>
                  <dgm:constr type="h" for="ch" forName="descendantBox" refType="h" fact="0.46"/>
                </dgm:constrLst>
              </dgm:if>
              <dgm:else name="Name6">
                <dgm:constrLst>
                  <dgm:constr type="w" for="ch" forName="parentTextBox" refType="w"/>
                  <dgm:constr type="h" for="ch" forName="parentTextBox" refType="h"/>
                </dgm:constrLst>
              </dgm:else>
            </dgm:choose>
            <dgm:ruleLst/>
            <dgm:layoutNode name="parentTextBox">
              <dgm:alg type="tx"/>
              <dgm:choose name="Name7">
                <dgm:if name="Name8" axis="ch" ptType="node" func="cnt" op="gte" val="1">
                  <dgm:shape xmlns:r="http://schemas.openxmlformats.org/officeDocument/2006/relationships" type="rect" r:blip="" zOrderOff="1" hideGeom="1">
                    <dgm:adjLst/>
                  </dgm:shape>
                </dgm:if>
                <dgm:else name="Name9">
                  <dgm:shape xmlns:r="http://schemas.openxmlformats.org/officeDocument/2006/relationships" type="rect" r:blip="">
                    <dgm:adjLst/>
                  </dgm:shape>
                </dgm:else>
              </dgm:choose>
              <dgm:presOf axis="self"/>
              <dgm:constrLst/>
              <dgm:ruleLst>
                <dgm:rule type="primFontSz" val="5" fact="NaN" max="NaN"/>
              </dgm:ruleLst>
            </dgm:layoutNode>
            <dgm:choose name="Name10">
              <dgm:if name="Name11" axis="ch" ptType="node" func="cnt" op="gte" val="1">
                <dgm:layoutNode name="entireBox">
                  <dgm:alg type="sp"/>
                  <dgm:shape xmlns:r="http://schemas.openxmlformats.org/officeDocument/2006/relationships" type="rect" r:blip="">
                    <dgm:adjLst/>
                  </dgm:shape>
                  <dgm:presOf axis="self"/>
                  <dgm:constrLst/>
                  <dgm:ruleLst/>
                </dgm:layoutNode>
                <dgm:layoutNode name="descendantBox" styleLbl="fgAccFollowNode1">
                  <dgm:choose name="Name12">
                    <dgm:if name="Name13" func="var" arg="dir" op="equ" val="norm">
                      <dgm:alg type="lin"/>
                    </dgm:if>
                    <dgm:else name="Name14">
                      <dgm:alg type="lin">
                        <dgm:param type="linDir" val="fromR"/>
                      </dgm:alg>
                    </dgm:else>
                  </dgm:choose>
                  <dgm:shape xmlns:r="http://schemas.openxmlformats.org/officeDocument/2006/relationships" r:blip="">
                    <dgm:adjLst/>
                  </dgm:shape>
                  <dgm:presOf/>
                  <dgm:constrLst>
                    <dgm:constr type="w" for="ch" forName="childTextBox" refType="w"/>
                    <dgm:constr type="h" for="ch" forName="childTextBox" refType="h"/>
                  </dgm:constrLst>
                  <dgm:ruleLst/>
                  <dgm:forEach name="Name15" axis="ch" ptType="node">
                    <dgm:layoutNode name="childTextBox"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16"/>
            </dgm:choose>
          </dgm:layoutNode>
        </dgm:if>
        <dgm:else name="Name17">
          <dgm:layoutNode name="arrowAndChildren">
            <dgm:alg type="composite"/>
            <dgm:shape xmlns:r="http://schemas.openxmlformats.org/officeDocument/2006/relationships" r:blip="">
              <dgm:adjLst/>
            </dgm:shape>
            <dgm:presOf/>
            <dgm:choose name="Name18">
              <dgm:if name="Name19" axis="ch" ptType="node" func="cnt" op="gte" val="1">
                <dgm:constrLst>
                  <dgm:constr type="w" for="ch" forName="parentTextArrow" refType="w"/>
                  <dgm:constr type="t" for="ch" forName="parentTextArrow"/>
                  <dgm:constr type="h" for="ch" forName="parentTextArrow" refType="h" fact="0.351"/>
                  <dgm:constr type="w" for="ch" forName="arrow" refType="w"/>
                  <dgm:constr type="h" for="ch" forName="arrow" refType="h"/>
                  <dgm:constr type="w" for="ch" forName="descendantArrow" refType="w"/>
                  <dgm:constr type="b" for="ch" forName="descendantArrow" refType="h" fact="0.65"/>
                  <dgm:constr type="h" for="ch" forName="descendantArrow" refType="h" fact="0.299"/>
                </dgm:constrLst>
              </dgm:if>
              <dgm:else name="Name20">
                <dgm:constrLst>
                  <dgm:constr type="w" for="ch" forName="parentTextArrow" refType="w"/>
                  <dgm:constr type="h" for="ch" forName="parentTextArrow" refType="h"/>
                </dgm:constrLst>
              </dgm:else>
            </dgm:choose>
            <dgm:ruleLst/>
            <dgm:layoutNode name="parentTextArrow">
              <dgm:alg type="tx"/>
              <dgm:choose name="Name21">
                <dgm:if name="Name22" axis="ch" ptType="node" func="cnt" op="gte" val="1">
                  <dgm:shape xmlns:r="http://schemas.openxmlformats.org/officeDocument/2006/relationships" type="rect" r:blip="" zOrderOff="1" hideGeom="1">
                    <dgm:adjLst/>
                  </dgm:shape>
                </dgm:if>
                <dgm:else name="Name23">
                  <dgm:shape xmlns:r="http://schemas.openxmlformats.org/officeDocument/2006/relationships" rot="180" type="upArrowCallout" r:blip="">
                    <dgm:adjLst/>
                  </dgm:shape>
                </dgm:else>
              </dgm:choose>
              <dgm:presOf axis="self"/>
              <dgm:constrLst/>
              <dgm:ruleLst>
                <dgm:rule type="primFontSz" val="5" fact="NaN" max="NaN"/>
              </dgm:ruleLst>
            </dgm:layoutNode>
            <dgm:choose name="Name24">
              <dgm:if name="Name25" axis="ch" ptType="node" func="cnt" op="gte" val="1">
                <dgm:layoutNode name="arrow">
                  <dgm:alg type="sp"/>
                  <dgm:shape xmlns:r="http://schemas.openxmlformats.org/officeDocument/2006/relationships" rot="180" type="upArrowCallout" r:blip="">
                    <dgm:adjLst/>
                  </dgm:shape>
                  <dgm:presOf axis="self"/>
                  <dgm:constrLst/>
                  <dgm:ruleLst/>
                </dgm:layoutNode>
                <dgm:layoutNode name="descendantArrow">
                  <dgm:choose name="Name26">
                    <dgm:if name="Name27" func="var" arg="dir" op="equ" val="norm">
                      <dgm:alg type="lin"/>
                    </dgm:if>
                    <dgm:else name="Name28">
                      <dgm:alg type="lin">
                        <dgm:param type="linDir" val="fromR"/>
                      </dgm:alg>
                    </dgm:else>
                  </dgm:choose>
                  <dgm:shape xmlns:r="http://schemas.openxmlformats.org/officeDocument/2006/relationships" r:blip="">
                    <dgm:adjLst/>
                  </dgm:shape>
                  <dgm:presOf/>
                  <dgm:constrLst>
                    <dgm:constr type="w" for="ch" forName="childTextArrow" refType="w"/>
                    <dgm:constr type="h" for="ch" forName="childTextArrow" refType="h"/>
                  </dgm:constrLst>
                  <dgm:ruleLst/>
                  <dgm:forEach name="Name29" axis="ch" ptType="node">
                    <dgm:layoutNode name="childTextArrow" styleLbl="fgAccFollowNode1">
                      <dgm:varLst>
                        <dgm:bulletEnabled val="1"/>
                      </dgm:varLst>
                      <dgm:alg type="tx"/>
                      <dgm:shape xmlns:r="http://schemas.openxmlformats.org/officeDocument/2006/relationships" type="rect" r:blip="">
                        <dgm:adjLst/>
                      </dgm:shape>
                      <dgm:presOf axis="desOrSelf" ptType="node"/>
                      <dgm:constrLst>
                        <dgm:constr type="tMarg" refType="primFontSz" fact="0.1"/>
                        <dgm:constr type="bMarg" refType="primFontSz" fact="0.1"/>
                      </dgm:constrLst>
                      <dgm:ruleLst>
                        <dgm:rule type="primFontSz" val="5" fact="NaN" max="NaN"/>
                      </dgm:ruleLst>
                    </dgm:layoutNode>
                  </dgm:forEach>
                </dgm:layoutNode>
              </dgm:if>
              <dgm:else name="Name30"/>
            </dgm:choose>
          </dgm:layoutNode>
        </dgm:else>
      </dgm:choose>
      <dgm:forEach name="Name31" axis="precedSib" ptType="sibTrans" st="-1" cnt="1">
        <dgm:layoutNode name="sp">
          <dgm:alg type="sp"/>
          <dgm:shape xmlns:r="http://schemas.openxmlformats.org/officeDocument/2006/relationships" r:blip="">
            <dgm:adjLst/>
          </dgm:shape>
          <dgm:presOf axis="sel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2">
  <dgm:title val=""/>
  <dgm:desc val=""/>
  <dgm:catLst>
    <dgm:cat type="simple" pri="10200"/>
  </dgm:catLst>
  <dgm:scene3d>
    <a:camera prst="orthographicFront"/>
    <a:lightRig rig="threePt" dir="t"/>
  </dgm:scene3d>
  <dgm:styleLbl name="node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ln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vennNode1">
    <dgm:scene3d>
      <a:camera prst="orthographicFront"/>
      <a:lightRig rig="threePt" dir="t"/>
    </dgm:scene3d>
    <dgm:sp3d/>
    <dgm:txPr/>
    <dgm:style>
      <a:lnRef idx="3">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1">
        <a:scrgbClr r="0" g="0" b="0"/>
      </a:effectRef>
      <a:fontRef idx="minor">
        <a:schemeClr val="lt1"/>
      </a:fontRef>
    </dgm:style>
  </dgm:styleLbl>
  <dgm:styleLbl name="node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node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f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align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bgImgPlace1">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1">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asst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1">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2">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3">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2D4">
    <dgm:scene3d>
      <a:camera prst="orthographicFront"/>
      <a:lightRig rig="threePt" dir="t"/>
    </dgm:scene3d>
    <dgm:sp3d/>
    <dgm:txPr/>
    <dgm:style>
      <a:lnRef idx="3">
        <a:scrgbClr r="0" g="0" b="0"/>
      </a:lnRef>
      <a:fillRef idx="1">
        <a:scrgbClr r="0" g="0" b="0"/>
      </a:fillRef>
      <a:effectRef idx="1">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3">
        <a:scrgbClr r="0" g="0" b="0"/>
      </a:lnRef>
      <a:fillRef idx="1">
        <a:scrgbClr r="0" g="0" b="0"/>
      </a:fillRef>
      <a:effectRef idx="1">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91CAE849-933A-C6B1-0CB7-D694B6086F2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a:extLst>
              <a:ext uri="{FF2B5EF4-FFF2-40B4-BE49-F238E27FC236}">
                <a16:creationId xmlns:a16="http://schemas.microsoft.com/office/drawing/2014/main" id="{E24B2D67-5827-0133-EA60-ACE8DAEFF776}"/>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846350D7-82E9-41A5-8156-49B6E840193F}" type="datetimeFigureOut">
              <a:rPr lang="de-DE" smtClean="0"/>
              <a:t>21.05.2025</a:t>
            </a:fld>
            <a:endParaRPr lang="de-DE"/>
          </a:p>
        </p:txBody>
      </p:sp>
      <p:sp>
        <p:nvSpPr>
          <p:cNvPr id="4" name="Fußzeilenplatzhalter 3">
            <a:extLst>
              <a:ext uri="{FF2B5EF4-FFF2-40B4-BE49-F238E27FC236}">
                <a16:creationId xmlns:a16="http://schemas.microsoft.com/office/drawing/2014/main" id="{10139872-7B4F-86A1-FABB-CD54D2E53D3F}"/>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5" name="Foliennummernplatzhalter 4">
            <a:extLst>
              <a:ext uri="{FF2B5EF4-FFF2-40B4-BE49-F238E27FC236}">
                <a16:creationId xmlns:a16="http://schemas.microsoft.com/office/drawing/2014/main" id="{B6C741D9-FE68-2A5A-70BF-0E563557A0B6}"/>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B85600F-15AE-407C-888C-4BBA65420900}" type="slidenum">
              <a:rPr lang="de-DE" smtClean="0"/>
              <a:t>‹Nr.›</a:t>
            </a:fld>
            <a:endParaRPr lang="de-DE"/>
          </a:p>
        </p:txBody>
      </p:sp>
    </p:spTree>
    <p:extLst>
      <p:ext uri="{BB962C8B-B14F-4D97-AF65-F5344CB8AC3E}">
        <p14:creationId xmlns:p14="http://schemas.microsoft.com/office/powerpoint/2010/main" val="2013143442"/>
      </p:ext>
    </p:extLst>
  </p:cSld>
  <p:clrMap bg1="lt1" tx1="dk1" bg2="lt2" tx2="dk2" accent1="accent1" accent2="accent2" accent3="accent3" accent4="accent4" accent5="accent5" accent6="accent6" hlink="hlink" folHlink="folHlink"/>
  <p:hf sldNum="0" hdr="0" ftr="0" dt="0"/>
</p:handoutMaster>
</file>

<file path=ppt/media/image1.png>
</file>

<file path=ppt/media/image11.png>
</file>

<file path=ppt/media/image12.png>
</file>

<file path=ppt/media/image13.png>
</file>

<file path=ppt/media/image14.png>
</file>

<file path=ppt/media/image140.png>
</file>

<file path=ppt/media/image15.png>
</file>

<file path=ppt/media/image150.png>
</file>

<file path=ppt/media/image16.png>
</file>

<file path=ppt/media/image17.png>
</file>

<file path=ppt/media/image170.png>
</file>

<file path=ppt/media/image18.png>
</file>

<file path=ppt/media/image180.png>
</file>

<file path=ppt/media/image19.png>
</file>

<file path=ppt/media/image190.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28.png>
</file>

<file path=ppt/media/image29.png>
</file>

<file path=ppt/media/image3.png>
</file>

<file path=ppt/media/image30.png>
</file>

<file path=ppt/media/image31.png>
</file>

<file path=ppt/media/image32.png>
</file>

<file path=ppt/media/image33.png>
</file>

<file path=ppt/media/image34.png>
</file>

<file path=ppt/media/image35.png>
</file>

<file path=ppt/media/image36.png>
</file>

<file path=ppt/media/image4.png>
</file>

<file path=ppt/media/image42.png>
</file>

<file path=ppt/media/image5.png>
</file>

<file path=ppt/media/image6.png>
</file>

<file path=ppt/media/image7.png>
</file>

<file path=ppt/media/image80.png>
</file>

<file path=ppt/media/image90.png>
</file>

<file path=ppt/media/media1.mp4>
</file>

<file path=ppt/media/media2.mp4>
</file>

<file path=ppt/media/media3.mp4>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de-DE"/>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8700515-C5B3-4229-A623-E8472CFD1E3B}" type="datetimeFigureOut">
              <a:rPr lang="de-DE" smtClean="0"/>
              <a:t>21.05.2025</a:t>
            </a:fld>
            <a:endParaRPr lang="de-DE"/>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de-DE"/>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de-DE"/>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6638BB3E-486B-465A-90B0-3B1E7CF0F547}" type="slidenum">
              <a:rPr lang="de-DE" smtClean="0"/>
              <a:t>‹Nr.›</a:t>
            </a:fld>
            <a:endParaRPr lang="de-DE"/>
          </a:p>
        </p:txBody>
      </p:sp>
    </p:spTree>
    <p:extLst>
      <p:ext uri="{BB962C8B-B14F-4D97-AF65-F5344CB8AC3E}">
        <p14:creationId xmlns:p14="http://schemas.microsoft.com/office/powerpoint/2010/main" val="1925462096"/>
      </p:ext>
    </p:extLst>
  </p:cSld>
  <p:clrMap bg1="lt1" tx1="dk1" bg2="lt2" tx2="dk2" accent1="accent1" accent2="accent2" accent3="accent3" accent4="accent4" accent5="accent5" accent6="accent6" hlink="hlink" folHlink="folHlink"/>
  <p:hf sldNum="0"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Vor ca. 4,6 Milliarden Jahren entstand unser Sonnensystem aus einer großen Gas- und Staubwolke und hat sich seither zum dem Sonnensystem entwickelt, welches wir heute kennen.</a:t>
            </a:r>
          </a:p>
          <a:p>
            <a:r>
              <a:rPr lang="de-DE" dirty="0"/>
              <a:t>Heute soll es aber nicht um die Vergangenheit unseres Sonnensystems gehen sondern um seine Zukunft.</a:t>
            </a:r>
          </a:p>
          <a:p>
            <a:r>
              <a:rPr lang="de-DE" dirty="0"/>
              <a:t>Hierbei wollen wir uns die Frage stellen wie viel wir über die Zukunft unseres Sonnensystems wissen und wo die Grenzen unserer Aussagen liegen.</a:t>
            </a:r>
          </a:p>
          <a:p>
            <a:r>
              <a:rPr lang="de-DE" dirty="0"/>
              <a:t>Ich werde mich in dieser Präsentation vor allem auf die Entwicklung der Planetenbahnen auf Basis der Newtonschen Mechaniken konzentrieren, wobei ich später auch noch kurz auf die Relativitätstheorie eingehen werde.</a:t>
            </a:r>
          </a:p>
        </p:txBody>
      </p:sp>
    </p:spTree>
    <p:extLst>
      <p:ext uri="{BB962C8B-B14F-4D97-AF65-F5344CB8AC3E}">
        <p14:creationId xmlns:p14="http://schemas.microsoft.com/office/powerpoint/2010/main" val="2648314928"/>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2770273352"/>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de-DE" dirty="0"/>
              <a:t>Änderung der Position von Merkur um 0,38mm erzeugt nach 200 Myr komplett neue Orbitale</a:t>
            </a:r>
          </a:p>
        </p:txBody>
      </p:sp>
    </p:spTree>
    <p:extLst>
      <p:ext uri="{BB962C8B-B14F-4D97-AF65-F5344CB8AC3E}">
        <p14:creationId xmlns:p14="http://schemas.microsoft.com/office/powerpoint/2010/main" val="192556401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Die Sonne ist </a:t>
            </a:r>
            <a:r>
              <a:rPr lang="de-DE" b="1" dirty="0"/>
              <a:t>4,57 Gyr</a:t>
            </a:r>
            <a:r>
              <a:rPr lang="de-DE" dirty="0"/>
              <a:t> alt; ihre berechnete Hauptreihen-Lebensdauer beträgt </a:t>
            </a:r>
            <a:r>
              <a:rPr lang="de-DE" b="1" dirty="0"/>
              <a:t>≈ </a:t>
            </a:r>
            <a:r>
              <a:rPr lang="de-DE" b="0" dirty="0"/>
              <a:t>10,1–10,7 Gyr.</a:t>
            </a:r>
          </a:p>
          <a:p>
            <a:endParaRPr lang="de-DE" dirty="0"/>
          </a:p>
          <a:p>
            <a:r>
              <a:rPr lang="de-DE" dirty="0"/>
              <a:t>alle wichtigen Einflussgrößen (Masse, chemische Zusammensetzung, heutige Leuchtkraft &amp; Radius) gut vermessen</a:t>
            </a:r>
          </a:p>
        </p:txBody>
      </p:sp>
    </p:spTree>
    <p:extLst>
      <p:ext uri="{BB962C8B-B14F-4D97-AF65-F5344CB8AC3E}">
        <p14:creationId xmlns:p14="http://schemas.microsoft.com/office/powerpoint/2010/main" val="132806928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Alle Asteroiden nur ca. 5% unser Mondmasse </a:t>
            </a:r>
          </a:p>
          <a:p>
            <a:r>
              <a:rPr lang="de-DE" dirty="0"/>
              <a:t>-&gt; 96 % aller NEAs &gt; 1 km sind katalogisiert</a:t>
            </a:r>
          </a:p>
          <a:p>
            <a:pPr marL="0" indent="0">
              <a:buFont typeface="Wingdings" panose="05000000000000000000" pitchFamily="2" charset="2"/>
              <a:buNone/>
            </a:pPr>
            <a:endParaRPr lang="de-DE" dirty="0"/>
          </a:p>
          <a:p>
            <a:pPr marL="0" indent="0">
              <a:buFont typeface="Wingdings" panose="05000000000000000000" pitchFamily="2" charset="2"/>
              <a:buNone/>
            </a:pPr>
            <a:r>
              <a:rPr lang="de-DE" dirty="0"/>
              <a:t>Untersucht durch Simulationen, Beobachtungsstatistiken von aktuellen Bahnen, Beobachtung von Mond-Kratern, Vergangenheit der Erde o.ä.</a:t>
            </a:r>
          </a:p>
          <a:p>
            <a:endParaRPr lang="de-DE" dirty="0"/>
          </a:p>
          <a:p>
            <a:r>
              <a:rPr lang="de-DE" i="1" dirty="0"/>
              <a:t>Konstante</a:t>
            </a:r>
            <a:r>
              <a:rPr lang="de-DE" dirty="0"/>
              <a:t> Raten würden ~250 Einschläge der 5-km-Klasse bedeuten. -&gt; Praktisch sinkt das aber, weil der Hauptgürtel mit der Zeit ausdünnt und Jupiter weiter “aufräumt”.</a:t>
            </a:r>
          </a:p>
          <a:p>
            <a:r>
              <a:rPr lang="de-DE" dirty="0"/>
              <a:t>-&gt; Rausgefunden einerseits durch numerische Integrationen von NEAs oder auch </a:t>
            </a:r>
          </a:p>
        </p:txBody>
      </p:sp>
    </p:spTree>
    <p:extLst>
      <p:ext uri="{BB962C8B-B14F-4D97-AF65-F5344CB8AC3E}">
        <p14:creationId xmlns:p14="http://schemas.microsoft.com/office/powerpoint/2010/main" val="108743734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Hierbei besprechen wir zuerst die Grundlegenden physikalischen Konzepte, auf welchen der Rest unserer Präsentation aufbaut.</a:t>
            </a:r>
          </a:p>
          <a:p>
            <a:r>
              <a:rPr lang="de-DE" dirty="0"/>
              <a:t>Außerdem werde ich das Gebiet der Chaostheorie erklären und wie sie mit unserem Sonnensystem zusammenhängt.</a:t>
            </a:r>
          </a:p>
          <a:p>
            <a:r>
              <a:rPr lang="de-DE" dirty="0"/>
              <a:t>Außerdem habe ich auf Grundlage meines Nebenfaches der Informatik eine kleine Simulation programmiert und werde dieses Vorstellen, sowie als auch Simulationen von momentan führenden Studien vorstellen und was diese Aussagen.</a:t>
            </a:r>
          </a:p>
          <a:p>
            <a:r>
              <a:rPr lang="de-DE" dirty="0"/>
              <a:t>Außerdem gucken wir uns noch kurz weitere Zukunftsaussichten wie beispielsweise die Zukunft der Sonne, sowie die Zukunft von Kometen und Asteroidengürtel an und inwiefern diese mit den Planetenbahnen zusammenhängen.</a:t>
            </a:r>
          </a:p>
          <a:p>
            <a:r>
              <a:rPr lang="de-DE" dirty="0"/>
              <a:t>Zuletzt werden wir alle Erkenntnisse, die wir bis dahin gewonnen haben zusammenfassen und auf unsere Problemfrage, wo die Grenzen der Vorhersagbarkeit liegen, anwenden und versuchen diese zu beantworten.</a:t>
            </a:r>
          </a:p>
        </p:txBody>
      </p:sp>
    </p:spTree>
    <p:extLst>
      <p:ext uri="{BB962C8B-B14F-4D97-AF65-F5344CB8AC3E}">
        <p14:creationId xmlns:p14="http://schemas.microsoft.com/office/powerpoint/2010/main" val="191115749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Grundsätzlich befindet sich unser Sonnensystem in der Milchstraße und enthält 8 Hauptplaneten sowie 5 eingestufte Zwergplaneten.</a:t>
            </a:r>
          </a:p>
          <a:p>
            <a:r>
              <a:rPr lang="de-DE" dirty="0"/>
              <a:t>310 Monde wurden bis heute gefunden, wobei stetig noch neue Entdeckt werden.</a:t>
            </a:r>
          </a:p>
          <a:p>
            <a:r>
              <a:rPr lang="de-DE" dirty="0"/>
              <a:t>Zudem wurden mehr als 4000 Kometen und ungefähr 1,4 Millionen Asteroiden mit einem Durchmesser von mehr als 10 Metern katalogisiert, wobei man von noch vielen mehr ausgeht.</a:t>
            </a:r>
          </a:p>
        </p:txBody>
      </p:sp>
    </p:spTree>
    <p:extLst>
      <p:ext uri="{BB962C8B-B14F-4D97-AF65-F5344CB8AC3E}">
        <p14:creationId xmlns:p14="http://schemas.microsoft.com/office/powerpoint/2010/main" val="190465869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Das Grundlegende Problem, auf welchem die Planetenbahnen aufbauen, ist das sogenannte „n-Körper-Problem“, wobei verschiedene Spezialisierungen wie das „2-Körper“ oder „3-Körper-Problem“ wahrscheinlich bereits bekannt sind.</a:t>
            </a:r>
          </a:p>
          <a:p>
            <a:r>
              <a:rPr lang="de-DE" dirty="0"/>
              <a:t>Die Grundidee ist hierbei, dass man eine beliebige Anzahl and Körpern mit jeweiligen Massen in einem Gebiet hat, welche sich gegenseitig gravitativ beeinflussen und man hierbei zu einem bestimmten Zeitpunkt oder auch über einen Zeitraum die resultierenden Bahnen dieser Körper wissen möchte.</a:t>
            </a:r>
          </a:p>
          <a:p>
            <a:endParaRPr lang="de-DE" dirty="0"/>
          </a:p>
          <a:p>
            <a:r>
              <a:rPr lang="de-DE" dirty="0"/>
              <a:t>Eine analytische Lösung wurde bis jetzt nur für 2 Körper von Johannes Kepler gefunden und später von Newton hergeleitet, weswegen das „2-Körper-Problem“ auch als Kepler-Problem bekannt ist.</a:t>
            </a:r>
          </a:p>
          <a:p>
            <a:r>
              <a:rPr lang="de-DE" dirty="0"/>
              <a:t>Das heißt, für 2 Körper hat man genaue Formeln, wobei man Zeitpunkte einsetzen kann, und Positionen und Formen der resultierenden Bahnen rausbekommt. Ich werde auf diese Formeln jetzt nicht weiter eingehen, weil sie nicht wirklich relevant für unsere Frage sind.</a:t>
            </a:r>
          </a:p>
          <a:p>
            <a:endParaRPr lang="de-DE" dirty="0"/>
          </a:p>
          <a:p>
            <a:r>
              <a:rPr lang="de-DE" dirty="0"/>
              <a:t>Interessanter ist hierbei vor allem der Fall von mehr als 2 Körpern, also beispielsweise die gegenseitigen Einflüsse von Sonne-Erde-Mond oder die gegenseitigen Einflüsse von allen Planeten, welche um die Sonne kreisen.</a:t>
            </a:r>
          </a:p>
          <a:p>
            <a:r>
              <a:rPr lang="de-DE" dirty="0"/>
              <a:t>Hierbei wurde von dem Astronom Lagrange bewiesen, dass keine einfache Formel existiert sondern man stattdessen mit Hochleistungssimulationen, welche auf Computern arbeiten muss, später dazu mehr.</a:t>
            </a:r>
          </a:p>
          <a:p>
            <a:endParaRPr lang="de-DE" dirty="0"/>
          </a:p>
          <a:p>
            <a:r>
              <a:rPr lang="de-DE" dirty="0"/>
              <a:t>Hierbei stützt man sich vor allem auf die Formel, welche man hier oben Rechts sieht, welche das Newtonsche Gravitationsgesetz und Newtons zweites Gesetz enthält.</a:t>
            </a:r>
          </a:p>
          <a:p>
            <a:r>
              <a:rPr lang="de-DE" dirty="0"/>
              <a:t>Möchte man nur also alle Einflüsse auf einen einzelnen Körper haben muss man alle Kräfte, welche alle Körper auf diesen Körper auswirken, summieren und arbeitet vor allem mit der resultierenden Beschleunigung, sodass man auf beiden Seiten eine Masse wegkürzen kann. Raus kommt dann diese Formel hier unten Rechts, welche wir dann später auch in unsere Simulation nutzen werden.</a:t>
            </a:r>
          </a:p>
          <a:p>
            <a:endParaRPr lang="de-DE" dirty="0"/>
          </a:p>
          <a:p>
            <a:r>
              <a:rPr lang="de-DE" dirty="0"/>
              <a:t>Allgemein sind die Bahnen in einem n-Körper-System außerdem nicht periodisch, heißt es gibt nie zwei Zeitpunkte, wobei alle Zustände aller Körper exakt gleich sind.</a:t>
            </a:r>
          </a:p>
          <a:p>
            <a:r>
              <a:rPr lang="de-DE" dirty="0"/>
              <a:t>Außerdem weisen Systeme mit mehr als 2 Körpern meistens chaotische Effekte auf.</a:t>
            </a:r>
          </a:p>
        </p:txBody>
      </p:sp>
    </p:spTree>
    <p:extLst>
      <p:ext uri="{BB962C8B-B14F-4D97-AF65-F5344CB8AC3E}">
        <p14:creationId xmlns:p14="http://schemas.microsoft.com/office/powerpoint/2010/main" val="46490306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Chaotische Effekte hängen mit der Chaostheorie zusammen.</a:t>
            </a:r>
          </a:p>
          <a:p>
            <a:r>
              <a:rPr lang="de-DE" dirty="0"/>
              <a:t>Die Chaostheorie ist in der Allgemeinheit wahrscheinlich auch sehr bekannt als der „Schmetterlingseffekt“.</a:t>
            </a:r>
          </a:p>
        </p:txBody>
      </p:sp>
    </p:spTree>
    <p:extLst>
      <p:ext uri="{BB962C8B-B14F-4D97-AF65-F5344CB8AC3E}">
        <p14:creationId xmlns:p14="http://schemas.microsoft.com/office/powerpoint/2010/main" val="3118050079"/>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Allgemein ist der Grundsatz der Chaostheorie aber die sensitive Abhängigkeit von den Anfangsbedingungen eines Systems.</a:t>
            </a:r>
          </a:p>
          <a:p>
            <a:r>
              <a:rPr lang="de-DE" dirty="0"/>
              <a:t>Die Chaostheorie beschreibt so das Verhalten eines Systems, wobei eben Veränderungen oder Fehler in den Startbedingungen zu komplett anderen Ergebnissen nach nur kurzer Zeit kommen können.</a:t>
            </a:r>
          </a:p>
          <a:p>
            <a:r>
              <a:rPr lang="de-DE" dirty="0"/>
              <a:t>Wie schon gesagt sind verhalten sich chaotische System im allgemeinen nicht periodisch.</a:t>
            </a:r>
          </a:p>
          <a:p>
            <a:r>
              <a:rPr lang="de-DE" dirty="0"/>
              <a:t>Aus all diesem ergibt sich, dass solche Systeme eben sehr Unvorhersagbar sind. Trotz alldem, auch wenn es vielleicht widersprüchlich klingt, sind sie trotzdem Deterministisch.</a:t>
            </a:r>
          </a:p>
          <a:p>
            <a:r>
              <a:rPr lang="de-DE" dirty="0"/>
              <a:t>Wir haben hierbei also einen unvorhersagbaren Determinismus.</a:t>
            </a:r>
          </a:p>
          <a:p>
            <a:endParaRPr lang="de-DE" dirty="0"/>
          </a:p>
          <a:p>
            <a:r>
              <a:rPr lang="de-DE" dirty="0"/>
              <a:t>Der Mathematiker und Astronom Laplace hat hierzu ein Gedankenexperiment aufgestellt, welcher besagt das ein Wesen, welches über jeden Zustand jedes Atoms im Universum bescheid weiß, so unendlich in die Zukunft und Vergangenheit gucken könnte und immer die gleichen Ergebnisse rausbekommt. Wie aber schon gesagt ist dies eben nur ein Gedankenexperiment und greift sich heutzutage auch mit vielen physikalischen Konzepten, wie beispielsweise das des n-Körper-Problems, welches ja besagt, dass selbst wenn wir Anfangszustände haben, wir diese nicht mit 100iger Richtigkeit in die Zukunft tragen können.</a:t>
            </a:r>
          </a:p>
        </p:txBody>
      </p:sp>
    </p:spTree>
    <p:extLst>
      <p:ext uri="{BB962C8B-B14F-4D97-AF65-F5344CB8AC3E}">
        <p14:creationId xmlns:p14="http://schemas.microsoft.com/office/powerpoint/2010/main" val="380079999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Um die Chaostheorie nochmal ein wenig zu veranschaulichen habe ich hier eine Simulation eines Lorenz Attraktors, welche wohl das bekannteste chaotische System ist und auch als Geburtssystem der Chaostheorie gilt.</a:t>
            </a:r>
            <a:br>
              <a:rPr lang="de-DE" dirty="0"/>
            </a:br>
            <a:r>
              <a:rPr lang="de-DE" dirty="0"/>
              <a:t>Hierbei kann man vor allem beobachten, dass auch wenn es zuerst so aussieht, als ob sich ein Zustand mit der Zeit einfach nur entwickelt, ich hier in Wirklichkeit 4 Systeme losgeschickt habe, welche zunächst wirklich kaum voneinander sich unterschieden, nach kurzer Zeit aber schon komplett anderen Bahnen angenommen haben.</a:t>
            </a:r>
            <a:br>
              <a:rPr lang="de-DE" dirty="0"/>
            </a:br>
            <a:r>
              <a:rPr lang="de-DE" dirty="0"/>
              <a:t>Und genau dies ist eben der Grundsatz der Chaostheorie.</a:t>
            </a:r>
          </a:p>
        </p:txBody>
      </p:sp>
    </p:spTree>
    <p:extLst>
      <p:ext uri="{BB962C8B-B14F-4D97-AF65-F5344CB8AC3E}">
        <p14:creationId xmlns:p14="http://schemas.microsoft.com/office/powerpoint/2010/main" val="168697737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r>
              <a:rPr lang="de-DE" dirty="0"/>
              <a:t>Okay, das ist ja jetzt alles schön und gut, aber was hat das mit den Planetenbahnen in unserem Sonnensystem zu tun.</a:t>
            </a:r>
            <a:br>
              <a:rPr lang="de-DE" dirty="0"/>
            </a:br>
            <a:r>
              <a:rPr lang="de-DE" dirty="0"/>
              <a:t>Nun, unser Sonnensystem ist schlicht ein n-Körper-System wie jedes andere, nur mit der Besonderheit, dass </a:t>
            </a:r>
            <a:r>
              <a:rPr lang="de-DE" b="0" dirty="0"/>
              <a:t>die Sonne rund 99,8 % der Gesamtmasse hält. </a:t>
            </a:r>
            <a:r>
              <a:rPr lang="de-DE" dirty="0"/>
              <a:t>Diese gewaltige Asymmetrie sorgt zwar für relativ stabile, fast-elliptische Bahnen, verhindert aber kein </a:t>
            </a:r>
            <a:r>
              <a:rPr lang="de-DE" b="0" dirty="0"/>
              <a:t>chaotisches Verhalten und man darf die gravitierenden Störungen der anderen Planeten nicht vernachlässigen. Als Beispiel hierfür wurde </a:t>
            </a:r>
            <a:r>
              <a:rPr lang="de-DE" dirty="0"/>
              <a:t>Neptun durch Bahnabweichungen des Uranus entdeckt, welche auf einen weiteren Planeten hingewiesen haben.</a:t>
            </a:r>
          </a:p>
          <a:p>
            <a:endParaRPr lang="de-DE" dirty="0"/>
          </a:p>
          <a:p>
            <a:r>
              <a:rPr lang="de-DE" dirty="0"/>
              <a:t>Dieses chaotische Verhalten lässt sich dann mit der sogenannten </a:t>
            </a:r>
            <a:r>
              <a:rPr lang="de-DE" b="0" dirty="0"/>
              <a:t>Lyapunov-Zeit genauer beschreiben</a:t>
            </a:r>
            <a:r>
              <a:rPr lang="de-DE" dirty="0"/>
              <a:t>. Numerische Analysen ergeben für die inneren Planeten etwa</a:t>
            </a:r>
            <a:r>
              <a:rPr lang="de-DE" b="1" dirty="0"/>
              <a:t> </a:t>
            </a:r>
            <a:r>
              <a:rPr lang="de-DE" b="0" dirty="0"/>
              <a:t>hierbei eine Zeit von ca. 5 Millionen Jahren</a:t>
            </a:r>
            <a:r>
              <a:rPr lang="de-DE" dirty="0"/>
              <a:t>. Das bedeutet: Wenn wir heute zwei fast identische Sonnensystem-Modelle starten – die Anfangspositionen unterscheiden sich nur um einen Millimeter – dann weicht ihre Bahnvorhersage nach fünf Millionen Jahren bereits um eine Planetendistanz ab.</a:t>
            </a:r>
          </a:p>
          <a:p>
            <a:r>
              <a:rPr lang="de-DE" dirty="0"/>
              <a:t>Die genaue Definition des Lyapunov-Exponenten seht ihr hier unten Rechts, wobei die Lyapunov-Zeit dann einfach die inverse des Exponenten ist.</a:t>
            </a:r>
            <a:br>
              <a:rPr lang="de-DE" dirty="0"/>
            </a:br>
            <a:r>
              <a:rPr lang="de-DE" dirty="0"/>
              <a:t>Nach ein paar dieser Lyapunov-Zeiten sind präzise Simulationen oder Modell praktisch wertlos und wir können nur noch Wahrscheinlichkeiten angeben.</a:t>
            </a:r>
          </a:p>
        </p:txBody>
      </p:sp>
    </p:spTree>
    <p:extLst>
      <p:ext uri="{BB962C8B-B14F-4D97-AF65-F5344CB8AC3E}">
        <p14:creationId xmlns:p14="http://schemas.microsoft.com/office/powerpoint/2010/main" val="356768884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dirty="0"/>
          </a:p>
        </p:txBody>
      </p:sp>
    </p:spTree>
    <p:extLst>
      <p:ext uri="{BB962C8B-B14F-4D97-AF65-F5344CB8AC3E}">
        <p14:creationId xmlns:p14="http://schemas.microsoft.com/office/powerpoint/2010/main" val="1567053092"/>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elfoli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720684DC-8C4A-BBFE-1016-A50830D35BBF}"/>
              </a:ext>
            </a:extLst>
          </p:cNvPr>
          <p:cNvSpPr>
            <a:spLocks noGrp="1"/>
          </p:cNvSpPr>
          <p:nvPr>
            <p:ph type="ctrTitle"/>
          </p:nvPr>
        </p:nvSpPr>
        <p:spPr>
          <a:xfrm>
            <a:off x="1524000" y="1122363"/>
            <a:ext cx="9144000" cy="2387600"/>
          </a:xfrm>
        </p:spPr>
        <p:txBody>
          <a:bodyPr anchor="b"/>
          <a:lstStyle>
            <a:lvl1pPr algn="ctr">
              <a:defRPr sz="6000"/>
            </a:lvl1pPr>
          </a:lstStyle>
          <a:p>
            <a:r>
              <a:rPr lang="de-DE"/>
              <a:t>Mastertitelformat bearbeiten</a:t>
            </a:r>
          </a:p>
        </p:txBody>
      </p:sp>
      <p:sp>
        <p:nvSpPr>
          <p:cNvPr id="3" name="Untertitel 2">
            <a:extLst>
              <a:ext uri="{FF2B5EF4-FFF2-40B4-BE49-F238E27FC236}">
                <a16:creationId xmlns:a16="http://schemas.microsoft.com/office/drawing/2014/main" id="{2B70D39F-5A03-94C7-6D43-E9CD52E71D08}"/>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a:t>Master-Untertitelformat bearbeiten</a:t>
            </a:r>
          </a:p>
        </p:txBody>
      </p:sp>
      <p:sp>
        <p:nvSpPr>
          <p:cNvPr id="4" name="Datumsplatzhalter 3">
            <a:extLst>
              <a:ext uri="{FF2B5EF4-FFF2-40B4-BE49-F238E27FC236}">
                <a16:creationId xmlns:a16="http://schemas.microsoft.com/office/drawing/2014/main" id="{CC4860B8-C074-2A8D-6F8E-B7BFAAEE617E}"/>
              </a:ext>
            </a:extLst>
          </p:cNvPr>
          <p:cNvSpPr>
            <a:spLocks noGrp="1"/>
          </p:cNvSpPr>
          <p:nvPr>
            <p:ph type="dt" sz="half" idx="10"/>
          </p:nvPr>
        </p:nvSpPr>
        <p:spPr/>
        <p:txBody>
          <a:bodyPr/>
          <a:lstStyle/>
          <a:p>
            <a:fld id="{6053B2E8-3433-493A-A571-42C4FA46A94E}" type="datetime1">
              <a:rPr lang="de-DE" smtClean="0"/>
              <a:t>21.05.2025</a:t>
            </a:fld>
            <a:endParaRPr lang="de-DE"/>
          </a:p>
        </p:txBody>
      </p:sp>
      <p:sp>
        <p:nvSpPr>
          <p:cNvPr id="5" name="Fußzeilenplatzhalter 4">
            <a:extLst>
              <a:ext uri="{FF2B5EF4-FFF2-40B4-BE49-F238E27FC236}">
                <a16:creationId xmlns:a16="http://schemas.microsoft.com/office/drawing/2014/main" id="{81977F3C-B32B-81A9-5134-D692F82D6AA0}"/>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23CBEA31-92F8-04FB-6118-9D47A77C925B}"/>
              </a:ext>
            </a:extLst>
          </p:cNvPr>
          <p:cNvSpPr>
            <a:spLocks noGrp="1"/>
          </p:cNvSpPr>
          <p:nvPr>
            <p:ph type="sldNum" sz="quarter" idx="12"/>
          </p:nvPr>
        </p:nvSpPr>
        <p:spPr>
          <a:xfrm>
            <a:off x="9236018" y="197088"/>
            <a:ext cx="2743200" cy="365125"/>
          </a:xfrm>
        </p:spPr>
        <p:txBody>
          <a:bodyPr/>
          <a:lstStyle/>
          <a:p>
            <a:fld id="{37F59D07-C377-43AF-8215-75E8E4DF2383}" type="slidenum">
              <a:rPr lang="de-DE" smtClean="0"/>
              <a:pPr/>
              <a:t>‹Nr.›</a:t>
            </a:fld>
            <a:endParaRPr lang="de-DE" dirty="0"/>
          </a:p>
        </p:txBody>
      </p:sp>
    </p:spTree>
    <p:extLst>
      <p:ext uri="{BB962C8B-B14F-4D97-AF65-F5344CB8AC3E}">
        <p14:creationId xmlns:p14="http://schemas.microsoft.com/office/powerpoint/2010/main" val="151939129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el und vertikaler Tex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8EE0957-3F75-37DB-FE4B-948F84D0915E}"/>
              </a:ext>
            </a:extLst>
          </p:cNvPr>
          <p:cNvSpPr>
            <a:spLocks noGrp="1"/>
          </p:cNvSpPr>
          <p:nvPr>
            <p:ph type="title"/>
          </p:nvPr>
        </p:nvSpPr>
        <p:spPr/>
        <p:txBody>
          <a:bodyPr/>
          <a:lstStyle/>
          <a:p>
            <a:r>
              <a:rPr lang="de-DE"/>
              <a:t>Mastertitelformat bearbeiten</a:t>
            </a:r>
          </a:p>
        </p:txBody>
      </p:sp>
      <p:sp>
        <p:nvSpPr>
          <p:cNvPr id="3" name="Vertikaler Textplatzhalter 2">
            <a:extLst>
              <a:ext uri="{FF2B5EF4-FFF2-40B4-BE49-F238E27FC236}">
                <a16:creationId xmlns:a16="http://schemas.microsoft.com/office/drawing/2014/main" id="{EDA5D3EE-13AE-D8BE-70FC-75D077BF1CFA}"/>
              </a:ext>
            </a:extLst>
          </p:cNvPr>
          <p:cNvSpPr>
            <a:spLocks noGrp="1"/>
          </p:cNvSpPr>
          <p:nvPr>
            <p:ph type="body" orient="vert" idx="1"/>
          </p:nvPr>
        </p:nvSpPr>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D6F747A6-2EBE-8BBC-4CE6-54CE42882ED8}"/>
              </a:ext>
            </a:extLst>
          </p:cNvPr>
          <p:cNvSpPr>
            <a:spLocks noGrp="1"/>
          </p:cNvSpPr>
          <p:nvPr>
            <p:ph type="dt" sz="half" idx="10"/>
          </p:nvPr>
        </p:nvSpPr>
        <p:spPr/>
        <p:txBody>
          <a:bodyPr/>
          <a:lstStyle/>
          <a:p>
            <a:fld id="{70D4E223-CB02-4F2D-9F39-0F41D7AE7A62}" type="datetime1">
              <a:rPr lang="de-DE" smtClean="0"/>
              <a:t>21.05.2025</a:t>
            </a:fld>
            <a:endParaRPr lang="de-DE"/>
          </a:p>
        </p:txBody>
      </p:sp>
      <p:sp>
        <p:nvSpPr>
          <p:cNvPr id="5" name="Fußzeilenplatzhalter 4">
            <a:extLst>
              <a:ext uri="{FF2B5EF4-FFF2-40B4-BE49-F238E27FC236}">
                <a16:creationId xmlns:a16="http://schemas.microsoft.com/office/drawing/2014/main" id="{23A11435-2380-909A-08A5-38FBA84790A2}"/>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BA5E403B-2FA0-C4EC-6E41-DAE1685FD6AC}"/>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357592804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kaler Titel und Text">
    <p:spTree>
      <p:nvGrpSpPr>
        <p:cNvPr id="1" name=""/>
        <p:cNvGrpSpPr/>
        <p:nvPr/>
      </p:nvGrpSpPr>
      <p:grpSpPr>
        <a:xfrm>
          <a:off x="0" y="0"/>
          <a:ext cx="0" cy="0"/>
          <a:chOff x="0" y="0"/>
          <a:chExt cx="0" cy="0"/>
        </a:xfrm>
      </p:grpSpPr>
      <p:sp>
        <p:nvSpPr>
          <p:cNvPr id="2" name="Vertikaler Titel 1">
            <a:extLst>
              <a:ext uri="{FF2B5EF4-FFF2-40B4-BE49-F238E27FC236}">
                <a16:creationId xmlns:a16="http://schemas.microsoft.com/office/drawing/2014/main" id="{C237E423-57DA-0563-7636-53F0FE3DC3EE}"/>
              </a:ext>
            </a:extLst>
          </p:cNvPr>
          <p:cNvSpPr>
            <a:spLocks noGrp="1"/>
          </p:cNvSpPr>
          <p:nvPr>
            <p:ph type="title" orient="vert"/>
          </p:nvPr>
        </p:nvSpPr>
        <p:spPr>
          <a:xfrm>
            <a:off x="8724900" y="365125"/>
            <a:ext cx="2628900" cy="5811838"/>
          </a:xfrm>
        </p:spPr>
        <p:txBody>
          <a:bodyPr vert="eaVert"/>
          <a:lstStyle/>
          <a:p>
            <a:r>
              <a:rPr lang="de-DE"/>
              <a:t>Mastertitelformat bearbeiten</a:t>
            </a:r>
          </a:p>
        </p:txBody>
      </p:sp>
      <p:sp>
        <p:nvSpPr>
          <p:cNvPr id="3" name="Vertikaler Textplatzhalter 2">
            <a:extLst>
              <a:ext uri="{FF2B5EF4-FFF2-40B4-BE49-F238E27FC236}">
                <a16:creationId xmlns:a16="http://schemas.microsoft.com/office/drawing/2014/main" id="{D690C5C9-5ECB-2C35-B583-B81CB4E7F156}"/>
              </a:ext>
            </a:extLst>
          </p:cNvPr>
          <p:cNvSpPr>
            <a:spLocks noGrp="1"/>
          </p:cNvSpPr>
          <p:nvPr>
            <p:ph type="body" orient="vert" idx="1"/>
          </p:nvPr>
        </p:nvSpPr>
        <p:spPr>
          <a:xfrm>
            <a:off x="838200" y="365125"/>
            <a:ext cx="7734300" cy="5811838"/>
          </a:xfrm>
        </p:spPr>
        <p:txBody>
          <a:bodyPr vert="eaVert"/>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AD2E9D2-A004-6D00-3894-CD24AEB9807E}"/>
              </a:ext>
            </a:extLst>
          </p:cNvPr>
          <p:cNvSpPr>
            <a:spLocks noGrp="1"/>
          </p:cNvSpPr>
          <p:nvPr>
            <p:ph type="dt" sz="half" idx="10"/>
          </p:nvPr>
        </p:nvSpPr>
        <p:spPr/>
        <p:txBody>
          <a:bodyPr/>
          <a:lstStyle/>
          <a:p>
            <a:fld id="{E0E62858-D9A6-49CB-9D51-0C43960574F3}" type="datetime1">
              <a:rPr lang="de-DE" smtClean="0"/>
              <a:t>21.05.2025</a:t>
            </a:fld>
            <a:endParaRPr lang="de-DE"/>
          </a:p>
        </p:txBody>
      </p:sp>
      <p:sp>
        <p:nvSpPr>
          <p:cNvPr id="5" name="Fußzeilenplatzhalter 4">
            <a:extLst>
              <a:ext uri="{FF2B5EF4-FFF2-40B4-BE49-F238E27FC236}">
                <a16:creationId xmlns:a16="http://schemas.microsoft.com/office/drawing/2014/main" id="{C041179C-B44B-0301-1CB8-88076C05C0FF}"/>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358C57AD-498A-7458-A465-D8B85F3E67B5}"/>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157034310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Titel und Inhalt">
    <p:spTree>
      <p:nvGrpSpPr>
        <p:cNvPr id="1" name=""/>
        <p:cNvGrpSpPr/>
        <p:nvPr/>
      </p:nvGrpSpPr>
      <p:grpSpPr>
        <a:xfrm>
          <a:off x="0" y="0"/>
          <a:ext cx="0" cy="0"/>
          <a:chOff x="0" y="0"/>
          <a:chExt cx="0" cy="0"/>
        </a:xfrm>
      </p:grpSpPr>
      <p:sp>
        <p:nvSpPr>
          <p:cNvPr id="3" name="Inhaltsplatzhalter 2">
            <a:extLst>
              <a:ext uri="{FF2B5EF4-FFF2-40B4-BE49-F238E27FC236}">
                <a16:creationId xmlns:a16="http://schemas.microsoft.com/office/drawing/2014/main" id="{86FEF175-0314-F4CD-59EB-04B20A4F71F1}"/>
              </a:ext>
            </a:extLst>
          </p:cNvPr>
          <p:cNvSpPr>
            <a:spLocks noGrp="1"/>
          </p:cNvSpPr>
          <p:nvPr>
            <p:ph idx="1"/>
          </p:nvPr>
        </p:nvSpPr>
        <p:spPr/>
        <p:txBody>
          <a:bodyPr anchor="ctr"/>
          <a:lstStyle>
            <a:lvl1pPr>
              <a:defRPr sz="2000"/>
            </a:lvl1pPr>
            <a:lvl2pPr>
              <a:defRPr sz="1800"/>
            </a:lvl2pPr>
            <a:lvl3pPr>
              <a:defRPr sz="1600"/>
            </a:lvl3pPr>
            <a:lvl4pPr>
              <a:defRPr sz="1400"/>
            </a:lvl4pPr>
            <a:lvl5pPr>
              <a:defRPr sz="1200"/>
            </a:lvl5pPr>
          </a:lstStyle>
          <a:p>
            <a:pPr lvl="0"/>
            <a:r>
              <a:rPr lang="de-DE" dirty="0"/>
              <a:t>Mastertextformat bearbeiten</a:t>
            </a:r>
          </a:p>
          <a:p>
            <a:pPr lvl="1"/>
            <a:r>
              <a:rPr lang="de-DE" dirty="0"/>
              <a:t>Zweite Ebene</a:t>
            </a:r>
          </a:p>
          <a:p>
            <a:pPr lvl="2"/>
            <a:r>
              <a:rPr lang="de-DE" dirty="0"/>
              <a:t>Dritte Ebene</a:t>
            </a:r>
          </a:p>
          <a:p>
            <a:pPr lvl="3"/>
            <a:r>
              <a:rPr lang="de-DE" dirty="0"/>
              <a:t>Vierte Ebene</a:t>
            </a:r>
          </a:p>
          <a:p>
            <a:pPr lvl="4"/>
            <a:r>
              <a:rPr lang="de-DE" dirty="0"/>
              <a:t>Fünfte Ebene</a:t>
            </a:r>
          </a:p>
        </p:txBody>
      </p:sp>
      <p:sp>
        <p:nvSpPr>
          <p:cNvPr id="4" name="Datumsplatzhalter 3">
            <a:extLst>
              <a:ext uri="{FF2B5EF4-FFF2-40B4-BE49-F238E27FC236}">
                <a16:creationId xmlns:a16="http://schemas.microsoft.com/office/drawing/2014/main" id="{A1CB7C15-7E1B-E6D2-592A-822DD9A070C4}"/>
              </a:ext>
            </a:extLst>
          </p:cNvPr>
          <p:cNvSpPr>
            <a:spLocks noGrp="1"/>
          </p:cNvSpPr>
          <p:nvPr>
            <p:ph type="dt" sz="half" idx="10"/>
          </p:nvPr>
        </p:nvSpPr>
        <p:spPr/>
        <p:txBody>
          <a:bodyPr/>
          <a:lstStyle/>
          <a:p>
            <a:fld id="{B5114C24-746B-494A-84A0-D467C3C80395}" type="datetime1">
              <a:rPr lang="de-DE" smtClean="0"/>
              <a:t>21.05.2025</a:t>
            </a:fld>
            <a:endParaRPr lang="de-DE"/>
          </a:p>
        </p:txBody>
      </p:sp>
      <p:sp>
        <p:nvSpPr>
          <p:cNvPr id="5" name="Fußzeilenplatzhalter 4">
            <a:extLst>
              <a:ext uri="{FF2B5EF4-FFF2-40B4-BE49-F238E27FC236}">
                <a16:creationId xmlns:a16="http://schemas.microsoft.com/office/drawing/2014/main" id="{CC55091F-1AC2-AA9B-AD39-B4AB40F42EAB}"/>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E7E2AB6C-EA8F-8B8D-D02D-13A74F4663F7}"/>
              </a:ext>
            </a:extLst>
          </p:cNvPr>
          <p:cNvSpPr>
            <a:spLocks noGrp="1"/>
          </p:cNvSpPr>
          <p:nvPr>
            <p:ph type="sldNum" sz="quarter" idx="12"/>
          </p:nvPr>
        </p:nvSpPr>
        <p:spPr>
          <a:xfrm>
            <a:off x="9240328" y="202547"/>
            <a:ext cx="2743200" cy="365125"/>
          </a:xfrm>
        </p:spPr>
        <p:txBody>
          <a:bodyPr/>
          <a:lstStyle/>
          <a:p>
            <a:fld id="{37F59D07-C377-43AF-8215-75E8E4DF2383}" type="slidenum">
              <a:rPr lang="de-DE" smtClean="0"/>
              <a:pPr/>
              <a:t>‹Nr.›</a:t>
            </a:fld>
            <a:endParaRPr lang="de-DE" dirty="0"/>
          </a:p>
        </p:txBody>
      </p:sp>
      <p:sp>
        <p:nvSpPr>
          <p:cNvPr id="8" name="Titel 1">
            <a:extLst>
              <a:ext uri="{FF2B5EF4-FFF2-40B4-BE49-F238E27FC236}">
                <a16:creationId xmlns:a16="http://schemas.microsoft.com/office/drawing/2014/main" id="{5D558354-1C65-0ADB-C1B6-FD23996604A3}"/>
              </a:ext>
            </a:extLst>
          </p:cNvPr>
          <p:cNvSpPr>
            <a:spLocks noGrp="1"/>
          </p:cNvSpPr>
          <p:nvPr>
            <p:ph type="title" hasCustomPrompt="1"/>
          </p:nvPr>
        </p:nvSpPr>
        <p:spPr>
          <a:xfrm>
            <a:off x="5150434" y="385110"/>
            <a:ext cx="1839808" cy="1009563"/>
          </a:xfrm>
          <a:prstGeom prst="roundRect">
            <a:avLst>
              <a:gd name="adj" fmla="val 35030"/>
            </a:avLst>
          </a:prstGeom>
          <a:solidFill>
            <a:schemeClr val="bg1">
              <a:alpha val="30000"/>
            </a:schemeClr>
          </a:solidFill>
          <a:ln>
            <a:noFill/>
          </a:ln>
          <a:effectLst>
            <a:outerShdw blurRad="635000" sx="125000" sy="125000" algn="ctr" rotWithShape="0">
              <a:prstClr val="black">
                <a:alpha val="35000"/>
              </a:prstClr>
            </a:outerShdw>
          </a:effectLst>
        </p:spPr>
        <p:txBody>
          <a:bodyPr wrap="none" lIns="360000" tIns="180000" rIns="360000" bIns="180000">
            <a:spAutoFit/>
          </a:bodyPr>
          <a:lstStyle>
            <a:lvl1pPr algn="ctr">
              <a:defRPr sz="3200" b="1"/>
            </a:lvl1pPr>
          </a:lstStyle>
          <a:p>
            <a:pPr algn="ctr"/>
            <a:r>
              <a:rPr lang="de-DE" dirty="0"/>
              <a:t>Titel</a:t>
            </a:r>
          </a:p>
        </p:txBody>
      </p:sp>
    </p:spTree>
    <p:extLst>
      <p:ext uri="{BB962C8B-B14F-4D97-AF65-F5344CB8AC3E}">
        <p14:creationId xmlns:p14="http://schemas.microsoft.com/office/powerpoint/2010/main" val="5261334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Abschnitts-&#10;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BD3CABC7-C873-B246-CD14-D7B388D3ECD1}"/>
              </a:ext>
            </a:extLst>
          </p:cNvPr>
          <p:cNvSpPr>
            <a:spLocks noGrp="1"/>
          </p:cNvSpPr>
          <p:nvPr>
            <p:ph type="title"/>
          </p:nvPr>
        </p:nvSpPr>
        <p:spPr>
          <a:xfrm>
            <a:off x="831850" y="1709738"/>
            <a:ext cx="10515600" cy="2852737"/>
          </a:xfrm>
        </p:spPr>
        <p:txBody>
          <a:bodyPr anchor="b"/>
          <a:lstStyle>
            <a:lvl1pPr>
              <a:defRPr sz="6000"/>
            </a:lvl1pPr>
          </a:lstStyle>
          <a:p>
            <a:r>
              <a:rPr lang="de-DE"/>
              <a:t>Mastertitelformat bearbeiten</a:t>
            </a:r>
          </a:p>
        </p:txBody>
      </p:sp>
      <p:sp>
        <p:nvSpPr>
          <p:cNvPr id="3" name="Textplatzhalter 2">
            <a:extLst>
              <a:ext uri="{FF2B5EF4-FFF2-40B4-BE49-F238E27FC236}">
                <a16:creationId xmlns:a16="http://schemas.microsoft.com/office/drawing/2014/main" id="{47AC39BC-A99E-E47C-5D97-A3699A9C6AB6}"/>
              </a:ext>
            </a:extLst>
          </p:cNvPr>
          <p:cNvSpPr>
            <a:spLocks noGrp="1"/>
          </p:cNvSpPr>
          <p:nvPr>
            <p:ph type="body" idx="1"/>
          </p:nvPr>
        </p:nvSpPr>
        <p:spPr>
          <a:xfrm>
            <a:off x="831850" y="4589463"/>
            <a:ext cx="10515600" cy="1500187"/>
          </a:xfrm>
        </p:spPr>
        <p:txBody>
          <a:bodyPr/>
          <a:lstStyle>
            <a:lvl1pPr marL="0" indent="0">
              <a:buNone/>
              <a:defRPr sz="2400">
                <a:solidFill>
                  <a:schemeClr val="tx1">
                    <a:tint val="82000"/>
                  </a:schemeClr>
                </a:solidFill>
              </a:defRPr>
            </a:lvl1pPr>
            <a:lvl2pPr marL="457200" indent="0">
              <a:buNone/>
              <a:defRPr sz="2000">
                <a:solidFill>
                  <a:schemeClr val="tx1">
                    <a:tint val="82000"/>
                  </a:schemeClr>
                </a:solidFill>
              </a:defRPr>
            </a:lvl2pPr>
            <a:lvl3pPr marL="914400" indent="0">
              <a:buNone/>
              <a:defRPr sz="1800">
                <a:solidFill>
                  <a:schemeClr val="tx1">
                    <a:tint val="82000"/>
                  </a:schemeClr>
                </a:solidFill>
              </a:defRPr>
            </a:lvl3pPr>
            <a:lvl4pPr marL="1371600" indent="0">
              <a:buNone/>
              <a:defRPr sz="1600">
                <a:solidFill>
                  <a:schemeClr val="tx1">
                    <a:tint val="82000"/>
                  </a:schemeClr>
                </a:solidFill>
              </a:defRPr>
            </a:lvl4pPr>
            <a:lvl5pPr marL="1828800" indent="0">
              <a:buNone/>
              <a:defRPr sz="1600">
                <a:solidFill>
                  <a:schemeClr val="tx1">
                    <a:tint val="82000"/>
                  </a:schemeClr>
                </a:solidFill>
              </a:defRPr>
            </a:lvl5pPr>
            <a:lvl6pPr marL="2286000" indent="0">
              <a:buNone/>
              <a:defRPr sz="1600">
                <a:solidFill>
                  <a:schemeClr val="tx1">
                    <a:tint val="82000"/>
                  </a:schemeClr>
                </a:solidFill>
              </a:defRPr>
            </a:lvl6pPr>
            <a:lvl7pPr marL="2743200" indent="0">
              <a:buNone/>
              <a:defRPr sz="1600">
                <a:solidFill>
                  <a:schemeClr val="tx1">
                    <a:tint val="82000"/>
                  </a:schemeClr>
                </a:solidFill>
              </a:defRPr>
            </a:lvl7pPr>
            <a:lvl8pPr marL="3200400" indent="0">
              <a:buNone/>
              <a:defRPr sz="1600">
                <a:solidFill>
                  <a:schemeClr val="tx1">
                    <a:tint val="82000"/>
                  </a:schemeClr>
                </a:solidFill>
              </a:defRPr>
            </a:lvl8pPr>
            <a:lvl9pPr marL="3657600" indent="0">
              <a:buNone/>
              <a:defRPr sz="1600">
                <a:solidFill>
                  <a:schemeClr val="tx1">
                    <a:tint val="82000"/>
                  </a:schemeClr>
                </a:solidFill>
              </a:defRPr>
            </a:lvl9pPr>
          </a:lstStyle>
          <a:p>
            <a:pPr lvl="0"/>
            <a:r>
              <a:rPr lang="de-DE"/>
              <a:t>Mastertextformat bearbeiten</a:t>
            </a:r>
          </a:p>
        </p:txBody>
      </p:sp>
      <p:sp>
        <p:nvSpPr>
          <p:cNvPr id="4" name="Datumsplatzhalter 3">
            <a:extLst>
              <a:ext uri="{FF2B5EF4-FFF2-40B4-BE49-F238E27FC236}">
                <a16:creationId xmlns:a16="http://schemas.microsoft.com/office/drawing/2014/main" id="{D92BDC31-3D1E-5507-DEF3-334C83120CB7}"/>
              </a:ext>
            </a:extLst>
          </p:cNvPr>
          <p:cNvSpPr>
            <a:spLocks noGrp="1"/>
          </p:cNvSpPr>
          <p:nvPr>
            <p:ph type="dt" sz="half" idx="10"/>
          </p:nvPr>
        </p:nvSpPr>
        <p:spPr/>
        <p:txBody>
          <a:bodyPr/>
          <a:lstStyle/>
          <a:p>
            <a:fld id="{A711B48A-09CE-425F-8D0A-18C065216C4C}" type="datetime1">
              <a:rPr lang="de-DE" smtClean="0"/>
              <a:t>21.05.2025</a:t>
            </a:fld>
            <a:endParaRPr lang="de-DE"/>
          </a:p>
        </p:txBody>
      </p:sp>
      <p:sp>
        <p:nvSpPr>
          <p:cNvPr id="5" name="Fußzeilenplatzhalter 4">
            <a:extLst>
              <a:ext uri="{FF2B5EF4-FFF2-40B4-BE49-F238E27FC236}">
                <a16:creationId xmlns:a16="http://schemas.microsoft.com/office/drawing/2014/main" id="{6C8245B2-DAEE-E78F-B0A5-9767A4D3E88A}"/>
              </a:ext>
            </a:extLst>
          </p:cNvPr>
          <p:cNvSpPr>
            <a:spLocks noGrp="1"/>
          </p:cNvSpPr>
          <p:nvPr>
            <p:ph type="ftr" sz="quarter" idx="11"/>
          </p:nvPr>
        </p:nvSpPr>
        <p:spPr/>
        <p:txBody>
          <a:bodyPr/>
          <a:lstStyle/>
          <a:p>
            <a:endParaRPr lang="de-DE"/>
          </a:p>
        </p:txBody>
      </p:sp>
      <p:sp>
        <p:nvSpPr>
          <p:cNvPr id="6" name="Foliennummernplatzhalter 5">
            <a:extLst>
              <a:ext uri="{FF2B5EF4-FFF2-40B4-BE49-F238E27FC236}">
                <a16:creationId xmlns:a16="http://schemas.microsoft.com/office/drawing/2014/main" id="{AE177423-2A96-778D-DA29-5FB1C73E5FE7}"/>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14060823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Zwei Inhalte">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E38BC13A-1CB0-0DE2-DAF6-1BA2C5CEE01C}"/>
              </a:ext>
            </a:extLst>
          </p:cNvPr>
          <p:cNvSpPr>
            <a:spLocks noGrp="1"/>
          </p:cNvSpPr>
          <p:nvPr>
            <p:ph type="title"/>
          </p:nvPr>
        </p:nvSpPr>
        <p:spPr/>
        <p:txBody>
          <a:bodyPr/>
          <a:lstStyle/>
          <a:p>
            <a:r>
              <a:rPr lang="de-DE"/>
              <a:t>Mastertitelformat bearbeiten</a:t>
            </a:r>
          </a:p>
        </p:txBody>
      </p:sp>
      <p:sp>
        <p:nvSpPr>
          <p:cNvPr id="3" name="Inhaltsplatzhalter 2">
            <a:extLst>
              <a:ext uri="{FF2B5EF4-FFF2-40B4-BE49-F238E27FC236}">
                <a16:creationId xmlns:a16="http://schemas.microsoft.com/office/drawing/2014/main" id="{5CC279F4-4247-B577-DB3B-089E4BB392ED}"/>
              </a:ext>
            </a:extLst>
          </p:cNvPr>
          <p:cNvSpPr>
            <a:spLocks noGrp="1"/>
          </p:cNvSpPr>
          <p:nvPr>
            <p:ph sz="half" idx="1"/>
          </p:nvPr>
        </p:nvSpPr>
        <p:spPr>
          <a:xfrm>
            <a:off x="838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Inhaltsplatzhalter 3">
            <a:extLst>
              <a:ext uri="{FF2B5EF4-FFF2-40B4-BE49-F238E27FC236}">
                <a16:creationId xmlns:a16="http://schemas.microsoft.com/office/drawing/2014/main" id="{DB613063-C781-2637-D6D9-305D3FB002C3}"/>
              </a:ext>
            </a:extLst>
          </p:cNvPr>
          <p:cNvSpPr>
            <a:spLocks noGrp="1"/>
          </p:cNvSpPr>
          <p:nvPr>
            <p:ph sz="half" idx="2"/>
          </p:nvPr>
        </p:nvSpPr>
        <p:spPr>
          <a:xfrm>
            <a:off x="6172200" y="1825625"/>
            <a:ext cx="5181600" cy="435133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Datumsplatzhalter 4">
            <a:extLst>
              <a:ext uri="{FF2B5EF4-FFF2-40B4-BE49-F238E27FC236}">
                <a16:creationId xmlns:a16="http://schemas.microsoft.com/office/drawing/2014/main" id="{B8A6B166-DE8A-1462-DEC5-075B784BCBA0}"/>
              </a:ext>
            </a:extLst>
          </p:cNvPr>
          <p:cNvSpPr>
            <a:spLocks noGrp="1"/>
          </p:cNvSpPr>
          <p:nvPr>
            <p:ph type="dt" sz="half" idx="10"/>
          </p:nvPr>
        </p:nvSpPr>
        <p:spPr/>
        <p:txBody>
          <a:bodyPr/>
          <a:lstStyle/>
          <a:p>
            <a:fld id="{80282075-09B9-42E7-8BBC-078ED581B50B}" type="datetime1">
              <a:rPr lang="de-DE" smtClean="0"/>
              <a:t>21.05.2025</a:t>
            </a:fld>
            <a:endParaRPr lang="de-DE"/>
          </a:p>
        </p:txBody>
      </p:sp>
      <p:sp>
        <p:nvSpPr>
          <p:cNvPr id="6" name="Fußzeilenplatzhalter 5">
            <a:extLst>
              <a:ext uri="{FF2B5EF4-FFF2-40B4-BE49-F238E27FC236}">
                <a16:creationId xmlns:a16="http://schemas.microsoft.com/office/drawing/2014/main" id="{C22C8508-E4EE-44FA-5EE5-64DE793FB1F9}"/>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09D33618-D1EA-32CD-E42D-2A507C40BFA6}"/>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265484061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Vergleich">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49FF1B25-48CE-2AEB-E12A-E6A59C46EB7E}"/>
              </a:ext>
            </a:extLst>
          </p:cNvPr>
          <p:cNvSpPr>
            <a:spLocks noGrp="1"/>
          </p:cNvSpPr>
          <p:nvPr>
            <p:ph type="title"/>
          </p:nvPr>
        </p:nvSpPr>
        <p:spPr>
          <a:xfrm>
            <a:off x="839788" y="365125"/>
            <a:ext cx="10515600" cy="1325563"/>
          </a:xfrm>
        </p:spPr>
        <p:txBody>
          <a:bodyPr/>
          <a:lstStyle/>
          <a:p>
            <a:r>
              <a:rPr lang="de-DE"/>
              <a:t>Mastertitelformat bearbeiten</a:t>
            </a:r>
          </a:p>
        </p:txBody>
      </p:sp>
      <p:sp>
        <p:nvSpPr>
          <p:cNvPr id="3" name="Textplatzhalter 2">
            <a:extLst>
              <a:ext uri="{FF2B5EF4-FFF2-40B4-BE49-F238E27FC236}">
                <a16:creationId xmlns:a16="http://schemas.microsoft.com/office/drawing/2014/main" id="{1F7292F5-9101-C84D-63B5-9DCB0A382CA4}"/>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4" name="Inhaltsplatzhalter 3">
            <a:extLst>
              <a:ext uri="{FF2B5EF4-FFF2-40B4-BE49-F238E27FC236}">
                <a16:creationId xmlns:a16="http://schemas.microsoft.com/office/drawing/2014/main" id="{FA78ED25-2F29-9932-0394-E4CE0D48C8E0}"/>
              </a:ext>
            </a:extLst>
          </p:cNvPr>
          <p:cNvSpPr>
            <a:spLocks noGrp="1"/>
          </p:cNvSpPr>
          <p:nvPr>
            <p:ph sz="half" idx="2"/>
          </p:nvPr>
        </p:nvSpPr>
        <p:spPr>
          <a:xfrm>
            <a:off x="839788" y="2505075"/>
            <a:ext cx="5157787"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5" name="Textplatzhalter 4">
            <a:extLst>
              <a:ext uri="{FF2B5EF4-FFF2-40B4-BE49-F238E27FC236}">
                <a16:creationId xmlns:a16="http://schemas.microsoft.com/office/drawing/2014/main" id="{CBBE7F1B-D1D2-AB89-A27A-EF0D3356D7D1}"/>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de-DE"/>
              <a:t>Mastertextformat bearbeiten</a:t>
            </a:r>
          </a:p>
        </p:txBody>
      </p:sp>
      <p:sp>
        <p:nvSpPr>
          <p:cNvPr id="6" name="Inhaltsplatzhalter 5">
            <a:extLst>
              <a:ext uri="{FF2B5EF4-FFF2-40B4-BE49-F238E27FC236}">
                <a16:creationId xmlns:a16="http://schemas.microsoft.com/office/drawing/2014/main" id="{4E8DD4ED-1C16-04AB-F845-B13149FF5482}"/>
              </a:ext>
            </a:extLst>
          </p:cNvPr>
          <p:cNvSpPr>
            <a:spLocks noGrp="1"/>
          </p:cNvSpPr>
          <p:nvPr>
            <p:ph sz="quarter" idx="4"/>
          </p:nvPr>
        </p:nvSpPr>
        <p:spPr>
          <a:xfrm>
            <a:off x="6172200" y="2505075"/>
            <a:ext cx="5183188" cy="3684588"/>
          </a:xfrm>
        </p:spPr>
        <p:txBody>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7" name="Datumsplatzhalter 6">
            <a:extLst>
              <a:ext uri="{FF2B5EF4-FFF2-40B4-BE49-F238E27FC236}">
                <a16:creationId xmlns:a16="http://schemas.microsoft.com/office/drawing/2014/main" id="{12C2D813-A26F-2FDE-114A-9CE68C5B76AE}"/>
              </a:ext>
            </a:extLst>
          </p:cNvPr>
          <p:cNvSpPr>
            <a:spLocks noGrp="1"/>
          </p:cNvSpPr>
          <p:nvPr>
            <p:ph type="dt" sz="half" idx="10"/>
          </p:nvPr>
        </p:nvSpPr>
        <p:spPr/>
        <p:txBody>
          <a:bodyPr/>
          <a:lstStyle/>
          <a:p>
            <a:fld id="{3FB1E74B-EF8F-4200-98AC-01715ACDA7C6}" type="datetime1">
              <a:rPr lang="de-DE" smtClean="0"/>
              <a:t>21.05.2025</a:t>
            </a:fld>
            <a:endParaRPr lang="de-DE"/>
          </a:p>
        </p:txBody>
      </p:sp>
      <p:sp>
        <p:nvSpPr>
          <p:cNvPr id="8" name="Fußzeilenplatzhalter 7">
            <a:extLst>
              <a:ext uri="{FF2B5EF4-FFF2-40B4-BE49-F238E27FC236}">
                <a16:creationId xmlns:a16="http://schemas.microsoft.com/office/drawing/2014/main" id="{89F1AAD9-6E02-36AB-4A0E-2CCFC5005204}"/>
              </a:ext>
            </a:extLst>
          </p:cNvPr>
          <p:cNvSpPr>
            <a:spLocks noGrp="1"/>
          </p:cNvSpPr>
          <p:nvPr>
            <p:ph type="ftr" sz="quarter" idx="11"/>
          </p:nvPr>
        </p:nvSpPr>
        <p:spPr/>
        <p:txBody>
          <a:bodyPr/>
          <a:lstStyle/>
          <a:p>
            <a:endParaRPr lang="de-DE"/>
          </a:p>
        </p:txBody>
      </p:sp>
      <p:sp>
        <p:nvSpPr>
          <p:cNvPr id="9" name="Foliennummernplatzhalter 8">
            <a:extLst>
              <a:ext uri="{FF2B5EF4-FFF2-40B4-BE49-F238E27FC236}">
                <a16:creationId xmlns:a16="http://schemas.microsoft.com/office/drawing/2014/main" id="{B92AE946-814E-3D1C-E593-98DBEFE819A1}"/>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52391075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Nur Titel">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A7F6E9D4-B2C7-BF50-8291-4BA24B5014D2}"/>
              </a:ext>
            </a:extLst>
          </p:cNvPr>
          <p:cNvSpPr>
            <a:spLocks noGrp="1"/>
          </p:cNvSpPr>
          <p:nvPr>
            <p:ph type="title"/>
          </p:nvPr>
        </p:nvSpPr>
        <p:spPr/>
        <p:txBody>
          <a:bodyPr/>
          <a:lstStyle/>
          <a:p>
            <a:r>
              <a:rPr lang="de-DE"/>
              <a:t>Mastertitelformat bearbeiten</a:t>
            </a:r>
          </a:p>
        </p:txBody>
      </p:sp>
      <p:sp>
        <p:nvSpPr>
          <p:cNvPr id="3" name="Datumsplatzhalter 2">
            <a:extLst>
              <a:ext uri="{FF2B5EF4-FFF2-40B4-BE49-F238E27FC236}">
                <a16:creationId xmlns:a16="http://schemas.microsoft.com/office/drawing/2014/main" id="{8FEEAA7D-2B05-40BD-3896-50708BECBAB1}"/>
              </a:ext>
            </a:extLst>
          </p:cNvPr>
          <p:cNvSpPr>
            <a:spLocks noGrp="1"/>
          </p:cNvSpPr>
          <p:nvPr>
            <p:ph type="dt" sz="half" idx="10"/>
          </p:nvPr>
        </p:nvSpPr>
        <p:spPr/>
        <p:txBody>
          <a:bodyPr/>
          <a:lstStyle/>
          <a:p>
            <a:fld id="{766D8DB3-A416-49AB-ACFA-B789379EE129}" type="datetime1">
              <a:rPr lang="de-DE" smtClean="0"/>
              <a:t>21.05.2025</a:t>
            </a:fld>
            <a:endParaRPr lang="de-DE"/>
          </a:p>
        </p:txBody>
      </p:sp>
      <p:sp>
        <p:nvSpPr>
          <p:cNvPr id="4" name="Fußzeilenplatzhalter 3">
            <a:extLst>
              <a:ext uri="{FF2B5EF4-FFF2-40B4-BE49-F238E27FC236}">
                <a16:creationId xmlns:a16="http://schemas.microsoft.com/office/drawing/2014/main" id="{395A9D69-D933-5FC7-4D65-67822FA71753}"/>
              </a:ext>
            </a:extLst>
          </p:cNvPr>
          <p:cNvSpPr>
            <a:spLocks noGrp="1"/>
          </p:cNvSpPr>
          <p:nvPr>
            <p:ph type="ftr" sz="quarter" idx="11"/>
          </p:nvPr>
        </p:nvSpPr>
        <p:spPr/>
        <p:txBody>
          <a:bodyPr/>
          <a:lstStyle/>
          <a:p>
            <a:endParaRPr lang="de-DE"/>
          </a:p>
        </p:txBody>
      </p:sp>
      <p:sp>
        <p:nvSpPr>
          <p:cNvPr id="5" name="Foliennummernplatzhalter 4">
            <a:extLst>
              <a:ext uri="{FF2B5EF4-FFF2-40B4-BE49-F238E27FC236}">
                <a16:creationId xmlns:a16="http://schemas.microsoft.com/office/drawing/2014/main" id="{DBFB16BF-DE14-92A5-5C4F-F86D5A560679}"/>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3133462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Leer">
    <p:spTree>
      <p:nvGrpSpPr>
        <p:cNvPr id="1" name=""/>
        <p:cNvGrpSpPr/>
        <p:nvPr/>
      </p:nvGrpSpPr>
      <p:grpSpPr>
        <a:xfrm>
          <a:off x="0" y="0"/>
          <a:ext cx="0" cy="0"/>
          <a:chOff x="0" y="0"/>
          <a:chExt cx="0" cy="0"/>
        </a:xfrm>
      </p:grpSpPr>
      <p:sp>
        <p:nvSpPr>
          <p:cNvPr id="2" name="Datumsplatzhalter 1">
            <a:extLst>
              <a:ext uri="{FF2B5EF4-FFF2-40B4-BE49-F238E27FC236}">
                <a16:creationId xmlns:a16="http://schemas.microsoft.com/office/drawing/2014/main" id="{995612C3-1DB9-9D4E-8425-FCDBB512E486}"/>
              </a:ext>
            </a:extLst>
          </p:cNvPr>
          <p:cNvSpPr>
            <a:spLocks noGrp="1"/>
          </p:cNvSpPr>
          <p:nvPr>
            <p:ph type="dt" sz="half" idx="10"/>
          </p:nvPr>
        </p:nvSpPr>
        <p:spPr/>
        <p:txBody>
          <a:bodyPr/>
          <a:lstStyle/>
          <a:p>
            <a:fld id="{D2BB1B21-A2A1-4C7F-8951-181D8E2C0139}" type="datetime1">
              <a:rPr lang="de-DE" smtClean="0"/>
              <a:t>21.05.2025</a:t>
            </a:fld>
            <a:endParaRPr lang="de-DE"/>
          </a:p>
        </p:txBody>
      </p:sp>
      <p:sp>
        <p:nvSpPr>
          <p:cNvPr id="3" name="Fußzeilenplatzhalter 2">
            <a:extLst>
              <a:ext uri="{FF2B5EF4-FFF2-40B4-BE49-F238E27FC236}">
                <a16:creationId xmlns:a16="http://schemas.microsoft.com/office/drawing/2014/main" id="{23CE13EC-8C34-2F5B-7009-8ADC55318A63}"/>
              </a:ext>
            </a:extLst>
          </p:cNvPr>
          <p:cNvSpPr>
            <a:spLocks noGrp="1"/>
          </p:cNvSpPr>
          <p:nvPr>
            <p:ph type="ftr" sz="quarter" idx="11"/>
          </p:nvPr>
        </p:nvSpPr>
        <p:spPr/>
        <p:txBody>
          <a:bodyPr/>
          <a:lstStyle/>
          <a:p>
            <a:endParaRPr lang="de-DE"/>
          </a:p>
        </p:txBody>
      </p:sp>
      <p:sp>
        <p:nvSpPr>
          <p:cNvPr id="4" name="Foliennummernplatzhalter 3">
            <a:extLst>
              <a:ext uri="{FF2B5EF4-FFF2-40B4-BE49-F238E27FC236}">
                <a16:creationId xmlns:a16="http://schemas.microsoft.com/office/drawing/2014/main" id="{7192413A-5DE7-D64A-527F-27687B883F9C}"/>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264704750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Inhalt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394F241E-01C0-2882-3224-C3808BFE7E70}"/>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Inhaltsplatzhalter 2">
            <a:extLst>
              <a:ext uri="{FF2B5EF4-FFF2-40B4-BE49-F238E27FC236}">
                <a16:creationId xmlns:a16="http://schemas.microsoft.com/office/drawing/2014/main" id="{232EB9C9-552B-3CFA-B9BA-4135F199B484}"/>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Textplatzhalter 3">
            <a:extLst>
              <a:ext uri="{FF2B5EF4-FFF2-40B4-BE49-F238E27FC236}">
                <a16:creationId xmlns:a16="http://schemas.microsoft.com/office/drawing/2014/main" id="{625E5FED-0E6D-D7C9-4753-76EBAE3F7A6E}"/>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737B5C06-1E71-D645-35C9-186A45E9A952}"/>
              </a:ext>
            </a:extLst>
          </p:cNvPr>
          <p:cNvSpPr>
            <a:spLocks noGrp="1"/>
          </p:cNvSpPr>
          <p:nvPr>
            <p:ph type="dt" sz="half" idx="10"/>
          </p:nvPr>
        </p:nvSpPr>
        <p:spPr/>
        <p:txBody>
          <a:bodyPr/>
          <a:lstStyle/>
          <a:p>
            <a:fld id="{2312093E-2164-40DA-885B-FDDCE1E2429C}" type="datetime1">
              <a:rPr lang="de-DE" smtClean="0"/>
              <a:t>21.05.2025</a:t>
            </a:fld>
            <a:endParaRPr lang="de-DE"/>
          </a:p>
        </p:txBody>
      </p:sp>
      <p:sp>
        <p:nvSpPr>
          <p:cNvPr id="6" name="Fußzeilenplatzhalter 5">
            <a:extLst>
              <a:ext uri="{FF2B5EF4-FFF2-40B4-BE49-F238E27FC236}">
                <a16:creationId xmlns:a16="http://schemas.microsoft.com/office/drawing/2014/main" id="{1D3708C3-CCCC-D0D8-DDE5-376EA1BDF83F}"/>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D1B37AEF-18B1-E3E7-A85B-B11C74C7D665}"/>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197494836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Bild mit Überschrift">
    <p:spTree>
      <p:nvGrpSpPr>
        <p:cNvPr id="1" name=""/>
        <p:cNvGrpSpPr/>
        <p:nvPr/>
      </p:nvGrpSpPr>
      <p:grpSpPr>
        <a:xfrm>
          <a:off x="0" y="0"/>
          <a:ext cx="0" cy="0"/>
          <a:chOff x="0" y="0"/>
          <a:chExt cx="0" cy="0"/>
        </a:xfrm>
      </p:grpSpPr>
      <p:sp>
        <p:nvSpPr>
          <p:cNvPr id="2" name="Titel 1">
            <a:extLst>
              <a:ext uri="{FF2B5EF4-FFF2-40B4-BE49-F238E27FC236}">
                <a16:creationId xmlns:a16="http://schemas.microsoft.com/office/drawing/2014/main" id="{F80DFA1F-F3C9-70CB-A911-02C0594A9518}"/>
              </a:ext>
            </a:extLst>
          </p:cNvPr>
          <p:cNvSpPr>
            <a:spLocks noGrp="1"/>
          </p:cNvSpPr>
          <p:nvPr>
            <p:ph type="title"/>
          </p:nvPr>
        </p:nvSpPr>
        <p:spPr>
          <a:xfrm>
            <a:off x="839788" y="457200"/>
            <a:ext cx="3932237" cy="1600200"/>
          </a:xfrm>
        </p:spPr>
        <p:txBody>
          <a:bodyPr anchor="b"/>
          <a:lstStyle>
            <a:lvl1pPr>
              <a:defRPr sz="3200"/>
            </a:lvl1pPr>
          </a:lstStyle>
          <a:p>
            <a:r>
              <a:rPr lang="de-DE"/>
              <a:t>Mastertitelformat bearbeiten</a:t>
            </a:r>
          </a:p>
        </p:txBody>
      </p:sp>
      <p:sp>
        <p:nvSpPr>
          <p:cNvPr id="3" name="Bildplatzhalter 2">
            <a:extLst>
              <a:ext uri="{FF2B5EF4-FFF2-40B4-BE49-F238E27FC236}">
                <a16:creationId xmlns:a16="http://schemas.microsoft.com/office/drawing/2014/main" id="{3C0C6E54-684E-0784-3DBB-AC6738C8A34B}"/>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de-DE"/>
          </a:p>
        </p:txBody>
      </p:sp>
      <p:sp>
        <p:nvSpPr>
          <p:cNvPr id="4" name="Textplatzhalter 3">
            <a:extLst>
              <a:ext uri="{FF2B5EF4-FFF2-40B4-BE49-F238E27FC236}">
                <a16:creationId xmlns:a16="http://schemas.microsoft.com/office/drawing/2014/main" id="{8EEC9AAE-47C3-CAA0-204D-22B9E70FB0B4}"/>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de-DE"/>
              <a:t>Mastertextformat bearbeiten</a:t>
            </a:r>
          </a:p>
        </p:txBody>
      </p:sp>
      <p:sp>
        <p:nvSpPr>
          <p:cNvPr id="5" name="Datumsplatzhalter 4">
            <a:extLst>
              <a:ext uri="{FF2B5EF4-FFF2-40B4-BE49-F238E27FC236}">
                <a16:creationId xmlns:a16="http://schemas.microsoft.com/office/drawing/2014/main" id="{CB555C11-90A8-5586-3D9F-A2D2D5DE1D1A}"/>
              </a:ext>
            </a:extLst>
          </p:cNvPr>
          <p:cNvSpPr>
            <a:spLocks noGrp="1"/>
          </p:cNvSpPr>
          <p:nvPr>
            <p:ph type="dt" sz="half" idx="10"/>
          </p:nvPr>
        </p:nvSpPr>
        <p:spPr/>
        <p:txBody>
          <a:bodyPr/>
          <a:lstStyle/>
          <a:p>
            <a:fld id="{723DB0C3-F6D8-450D-B6B0-0C6CBC22E2CD}" type="datetime1">
              <a:rPr lang="de-DE" smtClean="0"/>
              <a:t>21.05.2025</a:t>
            </a:fld>
            <a:endParaRPr lang="de-DE"/>
          </a:p>
        </p:txBody>
      </p:sp>
      <p:sp>
        <p:nvSpPr>
          <p:cNvPr id="6" name="Fußzeilenplatzhalter 5">
            <a:extLst>
              <a:ext uri="{FF2B5EF4-FFF2-40B4-BE49-F238E27FC236}">
                <a16:creationId xmlns:a16="http://schemas.microsoft.com/office/drawing/2014/main" id="{485D0F6B-F371-126B-15B8-D4E23ACB5481}"/>
              </a:ext>
            </a:extLst>
          </p:cNvPr>
          <p:cNvSpPr>
            <a:spLocks noGrp="1"/>
          </p:cNvSpPr>
          <p:nvPr>
            <p:ph type="ftr" sz="quarter" idx="11"/>
          </p:nvPr>
        </p:nvSpPr>
        <p:spPr/>
        <p:txBody>
          <a:bodyPr/>
          <a:lstStyle/>
          <a:p>
            <a:endParaRPr lang="de-DE"/>
          </a:p>
        </p:txBody>
      </p:sp>
      <p:sp>
        <p:nvSpPr>
          <p:cNvPr id="7" name="Foliennummernplatzhalter 6">
            <a:extLst>
              <a:ext uri="{FF2B5EF4-FFF2-40B4-BE49-F238E27FC236}">
                <a16:creationId xmlns:a16="http://schemas.microsoft.com/office/drawing/2014/main" id="{9891DA1A-3CD3-474B-A82A-C60E746C5D86}"/>
              </a:ext>
            </a:extLst>
          </p:cNvPr>
          <p:cNvSpPr>
            <a:spLocks noGrp="1"/>
          </p:cNvSpPr>
          <p:nvPr>
            <p:ph type="sldNum" sz="quarter" idx="12"/>
          </p:nvPr>
        </p:nvSpPr>
        <p:spPr/>
        <p:txBody>
          <a:bodyPr/>
          <a:lstStyle/>
          <a:p>
            <a:fld id="{37F59D07-C377-43AF-8215-75E8E4DF2383}" type="slidenum">
              <a:rPr lang="de-DE" smtClean="0"/>
              <a:t>‹Nr.›</a:t>
            </a:fld>
            <a:endParaRPr lang="de-DE"/>
          </a:p>
        </p:txBody>
      </p:sp>
    </p:spTree>
    <p:extLst>
      <p:ext uri="{BB962C8B-B14F-4D97-AF65-F5344CB8AC3E}">
        <p14:creationId xmlns:p14="http://schemas.microsoft.com/office/powerpoint/2010/main" val="37547772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Grafik 7">
            <a:extLst>
              <a:ext uri="{FF2B5EF4-FFF2-40B4-BE49-F238E27FC236}">
                <a16:creationId xmlns:a16="http://schemas.microsoft.com/office/drawing/2014/main" id="{95762931-AAED-CEB8-4CF3-97B8989A6719}"/>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3264" y="-2504"/>
            <a:ext cx="12185472" cy="3300232"/>
          </a:xfrm>
          <a:prstGeom prst="rect">
            <a:avLst/>
          </a:prstGeom>
        </p:spPr>
      </p:pic>
      <p:sp>
        <p:nvSpPr>
          <p:cNvPr id="2" name="Titelplatzhalter 1">
            <a:extLst>
              <a:ext uri="{FF2B5EF4-FFF2-40B4-BE49-F238E27FC236}">
                <a16:creationId xmlns:a16="http://schemas.microsoft.com/office/drawing/2014/main" id="{31D98915-9663-BA80-464C-26912F1FADE9}"/>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de-DE"/>
              <a:t>Mastertitelformat bearbeiten</a:t>
            </a:r>
          </a:p>
        </p:txBody>
      </p:sp>
      <p:sp>
        <p:nvSpPr>
          <p:cNvPr id="3" name="Textplatzhalter 2">
            <a:extLst>
              <a:ext uri="{FF2B5EF4-FFF2-40B4-BE49-F238E27FC236}">
                <a16:creationId xmlns:a16="http://schemas.microsoft.com/office/drawing/2014/main" id="{62AA8FB3-F816-1C66-5AA2-782ABC50C008}"/>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de-DE"/>
              <a:t>Mastertextformat bearbeiten</a:t>
            </a:r>
          </a:p>
          <a:p>
            <a:pPr lvl="1"/>
            <a:r>
              <a:rPr lang="de-DE"/>
              <a:t>Zweite Ebene</a:t>
            </a:r>
          </a:p>
          <a:p>
            <a:pPr lvl="2"/>
            <a:r>
              <a:rPr lang="de-DE"/>
              <a:t>Dritte Ebene</a:t>
            </a:r>
          </a:p>
          <a:p>
            <a:pPr lvl="3"/>
            <a:r>
              <a:rPr lang="de-DE"/>
              <a:t>Vierte Ebene</a:t>
            </a:r>
          </a:p>
          <a:p>
            <a:pPr lvl="4"/>
            <a:r>
              <a:rPr lang="de-DE"/>
              <a:t>Fünfte Ebene</a:t>
            </a:r>
          </a:p>
        </p:txBody>
      </p:sp>
      <p:sp>
        <p:nvSpPr>
          <p:cNvPr id="4" name="Datumsplatzhalter 3">
            <a:extLst>
              <a:ext uri="{FF2B5EF4-FFF2-40B4-BE49-F238E27FC236}">
                <a16:creationId xmlns:a16="http://schemas.microsoft.com/office/drawing/2014/main" id="{A034BE93-BADC-42BC-BC7E-BA567B45193F}"/>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82000"/>
                  </a:schemeClr>
                </a:solidFill>
              </a:defRPr>
            </a:lvl1pPr>
          </a:lstStyle>
          <a:p>
            <a:fld id="{211EB538-394C-402B-89CE-C9696F10E11E}" type="datetime1">
              <a:rPr lang="de-DE" smtClean="0"/>
              <a:t>21.05.2025</a:t>
            </a:fld>
            <a:endParaRPr lang="de-DE"/>
          </a:p>
        </p:txBody>
      </p:sp>
      <p:sp>
        <p:nvSpPr>
          <p:cNvPr id="5" name="Fußzeilenplatzhalter 4">
            <a:extLst>
              <a:ext uri="{FF2B5EF4-FFF2-40B4-BE49-F238E27FC236}">
                <a16:creationId xmlns:a16="http://schemas.microsoft.com/office/drawing/2014/main" id="{B869A12D-5040-6157-8565-18A96815A5F6}"/>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82000"/>
                  </a:schemeClr>
                </a:solidFill>
              </a:defRPr>
            </a:lvl1pPr>
          </a:lstStyle>
          <a:p>
            <a:endParaRPr lang="de-DE"/>
          </a:p>
        </p:txBody>
      </p:sp>
      <p:sp>
        <p:nvSpPr>
          <p:cNvPr id="6" name="Foliennummernplatzhalter 5">
            <a:extLst>
              <a:ext uri="{FF2B5EF4-FFF2-40B4-BE49-F238E27FC236}">
                <a16:creationId xmlns:a16="http://schemas.microsoft.com/office/drawing/2014/main" id="{4467092F-3326-ACD3-C60F-288C77AEAD16}"/>
              </a:ext>
            </a:extLst>
          </p:cNvPr>
          <p:cNvSpPr>
            <a:spLocks noGrp="1"/>
          </p:cNvSpPr>
          <p:nvPr>
            <p:ph type="sldNum" sz="quarter" idx="4"/>
          </p:nvPr>
        </p:nvSpPr>
        <p:spPr>
          <a:xfrm>
            <a:off x="9240329" y="194364"/>
            <a:ext cx="2743200" cy="365125"/>
          </a:xfrm>
          <a:prstGeom prst="rect">
            <a:avLst/>
          </a:prstGeom>
        </p:spPr>
        <p:txBody>
          <a:bodyPr vert="horz" lIns="91440" tIns="45720" rIns="91440" bIns="45720" rtlCol="0" anchor="ctr"/>
          <a:lstStyle>
            <a:lvl1pPr algn="r">
              <a:defRPr sz="1200">
                <a:solidFill>
                  <a:schemeClr val="tx1"/>
                </a:solidFill>
              </a:defRPr>
            </a:lvl1pPr>
          </a:lstStyle>
          <a:p>
            <a:fld id="{37F59D07-C377-43AF-8215-75E8E4DF2383}" type="slidenum">
              <a:rPr lang="de-DE" smtClean="0"/>
              <a:pPr/>
              <a:t>‹Nr.›</a:t>
            </a:fld>
            <a:endParaRPr lang="de-DE" dirty="0"/>
          </a:p>
        </p:txBody>
      </p:sp>
    </p:spTree>
    <p:extLst>
      <p:ext uri="{BB962C8B-B14F-4D97-AF65-F5344CB8AC3E}">
        <p14:creationId xmlns:p14="http://schemas.microsoft.com/office/powerpoint/2010/main" val="915388451"/>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hf sldNum="0" hdr="0" ftr="0" dt="0"/>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15.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3" Type="http://schemas.openxmlformats.org/officeDocument/2006/relationships/image" Target="../media/image18.png"/><Relationship Id="rId7" Type="http://schemas.openxmlformats.org/officeDocument/2006/relationships/image" Target="../media/image170.png"/><Relationship Id="rId2" Type="http://schemas.openxmlformats.org/officeDocument/2006/relationships/image" Target="../media/image17.png"/><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50.png"/><Relationship Id="rId4" Type="http://schemas.openxmlformats.org/officeDocument/2006/relationships/image" Target="../media/image140.png"/></Relationships>
</file>

<file path=ppt/slides/_rels/slide14.xml.rels><?xml version="1.0" encoding="UTF-8" standalone="yes"?>
<Relationships xmlns="http://schemas.openxmlformats.org/package/2006/relationships"><Relationship Id="rId8" Type="http://schemas.openxmlformats.org/officeDocument/2006/relationships/image" Target="../media/image18.png"/><Relationship Id="rId7" Type="http://schemas.openxmlformats.org/officeDocument/2006/relationships/image" Target="../media/image17.png"/><Relationship Id="rId2" Type="http://schemas.openxmlformats.org/officeDocument/2006/relationships/image" Target="../media/image19.png"/><Relationship Id="rId1" Type="http://schemas.openxmlformats.org/officeDocument/2006/relationships/slideLayout" Target="../slideLayouts/slideLayout2.xml"/><Relationship Id="rId6" Type="http://schemas.openxmlformats.org/officeDocument/2006/relationships/image" Target="../media/image20.png"/><Relationship Id="rId11" Type="http://schemas.openxmlformats.org/officeDocument/2006/relationships/image" Target="../media/image21.png"/><Relationship Id="rId10" Type="http://schemas.openxmlformats.org/officeDocument/2006/relationships/image" Target="../media/image190.png"/><Relationship Id="rId9" Type="http://schemas.openxmlformats.org/officeDocument/2006/relationships/image" Target="../media/image180.png"/></Relationships>
</file>

<file path=ppt/slides/_rels/slide15.xml.rels><?xml version="1.0" encoding="UTF-8" standalone="yes"?>
<Relationships xmlns="http://schemas.openxmlformats.org/package/2006/relationships"><Relationship Id="rId3" Type="http://schemas.openxmlformats.org/officeDocument/2006/relationships/image" Target="../media/image19.png"/><Relationship Id="rId7" Type="http://schemas.openxmlformats.org/officeDocument/2006/relationships/image" Target="../media/image24.png"/><Relationship Id="rId2" Type="http://schemas.openxmlformats.org/officeDocument/2006/relationships/image" Target="../media/image21.png"/><Relationship Id="rId1" Type="http://schemas.openxmlformats.org/officeDocument/2006/relationships/slideLayout" Target="../slideLayouts/slideLayout2.xml"/><Relationship Id="rId6" Type="http://schemas.openxmlformats.org/officeDocument/2006/relationships/image" Target="../media/image23.png"/><Relationship Id="rId5" Type="http://schemas.openxmlformats.org/officeDocument/2006/relationships/image" Target="../media/image18.png"/><Relationship Id="rId4" Type="http://schemas.openxmlformats.org/officeDocument/2006/relationships/image" Target="../media/image22.png"/></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p4"/><Relationship Id="rId1" Type="http://schemas.microsoft.com/office/2007/relationships/media" Target="../media/media2.mp4"/><Relationship Id="rId5" Type="http://schemas.openxmlformats.org/officeDocument/2006/relationships/image" Target="../media/image25.png"/><Relationship Id="rId4" Type="http://schemas.openxmlformats.org/officeDocument/2006/relationships/notesSlide" Target="../notesSlides/notesSlide10.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image" Target="../media/image2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8" Type="http://schemas.openxmlformats.org/officeDocument/2006/relationships/image" Target="../media/image3.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openxmlformats.org/officeDocument/2006/relationships/diagramColors" Target="../diagrams/colors1.xml"/><Relationship Id="rId11" Type="http://schemas.openxmlformats.org/officeDocument/2006/relationships/image" Target="../media/image6.png"/><Relationship Id="rId5" Type="http://schemas.openxmlformats.org/officeDocument/2006/relationships/diagramQuickStyle" Target="../diagrams/quickStyle1.xml"/><Relationship Id="rId10" Type="http://schemas.openxmlformats.org/officeDocument/2006/relationships/image" Target="../media/image5.png"/><Relationship Id="rId4" Type="http://schemas.openxmlformats.org/officeDocument/2006/relationships/diagramLayout" Target="../diagrams/layout1.xml"/><Relationship Id="rId9" Type="http://schemas.openxmlformats.org/officeDocument/2006/relationships/image" Target="../media/image4.png"/></Relationships>
</file>

<file path=ppt/slides/_rels/slide20.xml.rels><?xml version="1.0" encoding="UTF-8" standalone="yes"?>
<Relationships xmlns="http://schemas.openxmlformats.org/package/2006/relationships"><Relationship Id="rId2" Type="http://schemas.openxmlformats.org/officeDocument/2006/relationships/image" Target="../media/image27.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image" Target="../media/image34.png"/><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2" Type="http://schemas.openxmlformats.org/officeDocument/2006/relationships/image" Target="../media/image29.png"/><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image" Target="../media/image31.png"/><Relationship Id="rId2" Type="http://schemas.openxmlformats.org/officeDocument/2006/relationships/image" Target="../media/image30.png"/><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3.mp4"/><Relationship Id="rId1" Type="http://schemas.microsoft.com/office/2007/relationships/media" Target="../media/media3.mp4"/><Relationship Id="rId4" Type="http://schemas.openxmlformats.org/officeDocument/2006/relationships/image" Target="../media/image32.png"/></Relationships>
</file>

<file path=ppt/slides/_rels/slide25.xml.rels><?xml version="1.0" encoding="UTF-8" standalone="yes"?>
<Relationships xmlns="http://schemas.openxmlformats.org/package/2006/relationships"><Relationship Id="rId2" Type="http://schemas.openxmlformats.org/officeDocument/2006/relationships/image" Target="../media/image33.pn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42.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openxmlformats.org/officeDocument/2006/relationships/image" Target="../media/image36.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openxmlformats.org/officeDocument/2006/relationships/image" Target="../media/image4.png"/><Relationship Id="rId5" Type="http://schemas.openxmlformats.org/officeDocument/2006/relationships/image" Target="../media/image6.png"/><Relationship Id="rId4" Type="http://schemas.openxmlformats.org/officeDocument/2006/relationships/image" Target="../media/image3.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8" Type="http://schemas.openxmlformats.org/officeDocument/2006/relationships/hyperlink" Target="https://doi.org/10.1051/0004-6361/202140989" TargetMode="External"/><Relationship Id="rId13" Type="http://schemas.openxmlformats.org/officeDocument/2006/relationships/hyperlink" Target="https://ssd.jpl.nasa.gov/horizons/app.html" TargetMode="External"/><Relationship Id="rId3" Type="http://schemas.openxmlformats.org/officeDocument/2006/relationships/hyperlink" Target="https://doi.org/10.48550/arXiv.0802.3371" TargetMode="External"/><Relationship Id="rId7" Type="http://schemas.openxmlformats.org/officeDocument/2006/relationships/hyperlink" Target="https://zenodo.org/records/4299102" TargetMode="External"/><Relationship Id="rId12" Type="http://schemas.openxmlformats.org/officeDocument/2006/relationships/hyperlink" Target="https://science.nasa.gov/solar-system/" TargetMode="External"/><Relationship Id="rId2" Type="http://schemas.openxmlformats.org/officeDocument/2006/relationships/hyperlink" Target="https://doi.org/10.48550/arXiv.2012.05177" TargetMode="External"/><Relationship Id="rId1" Type="http://schemas.openxmlformats.org/officeDocument/2006/relationships/slideLayout" Target="../slideLayouts/slideLayout2.xml"/><Relationship Id="rId6" Type="http://schemas.openxmlformats.org/officeDocument/2006/relationships/hyperlink" Target="https://doi.org/10.48550/arXiv.1506.01084" TargetMode="External"/><Relationship Id="rId11" Type="http://schemas.openxmlformats.org/officeDocument/2006/relationships/hyperlink" Target="https://eyes.nasa.gov/apps/solar-system/" TargetMode="External"/><Relationship Id="rId5" Type="http://schemas.openxmlformats.org/officeDocument/2006/relationships/hyperlink" Target="https://doi.org/10.48550/arXiv.1705.00527" TargetMode="External"/><Relationship Id="rId10" Type="http://schemas.openxmlformats.org/officeDocument/2006/relationships/hyperlink" Target="https://rebound.readthedocs.io/en/latest/integrators/#whfast" TargetMode="External"/><Relationship Id="rId4" Type="http://schemas.openxmlformats.org/officeDocument/2006/relationships/hyperlink" Target="https://doi.org/10.48550/arXiv.1209.5996" TargetMode="External"/><Relationship Id="rId9" Type="http://schemas.openxmlformats.org/officeDocument/2006/relationships/hyperlink" Target="https://orbital-mechanics.space/" TargetMode="External"/></Relationships>
</file>

<file path=ppt/slides/_rels/slide32.xml.rels><?xml version="1.0" encoding="UTF-8" standalone="yes"?>
<Relationships xmlns="http://schemas.openxmlformats.org/package/2006/relationships"><Relationship Id="rId8" Type="http://schemas.openxmlformats.org/officeDocument/2006/relationships/hyperlink" Target="https://en.wikipedia.org/wiki/Newton%27s_law_of_universal_gravitation" TargetMode="External"/><Relationship Id="rId13" Type="http://schemas.openxmlformats.org/officeDocument/2006/relationships/hyperlink" Target="https://en.wikipedia.org/wiki/Kepler%27s_equation" TargetMode="External"/><Relationship Id="rId18" Type="http://schemas.openxmlformats.org/officeDocument/2006/relationships/hyperlink" Target="https://en.wikipedia.org/wiki/Verlet_integration" TargetMode="External"/><Relationship Id="rId3" Type="http://schemas.openxmlformats.org/officeDocument/2006/relationships/hyperlink" Target="https://en.wikipedia.org/wiki/Two-body_problem" TargetMode="External"/><Relationship Id="rId7" Type="http://schemas.openxmlformats.org/officeDocument/2006/relationships/hyperlink" Target="https://en.wikipedia.org/wiki/Lagrange_point" TargetMode="External"/><Relationship Id="rId12" Type="http://schemas.openxmlformats.org/officeDocument/2006/relationships/hyperlink" Target="https://en.wikipedia.org/wiki/Bessel_function" TargetMode="External"/><Relationship Id="rId17" Type="http://schemas.openxmlformats.org/officeDocument/2006/relationships/hyperlink" Target="https://en.wikipedia.org/wiki/Hamiltonian_mechanics" TargetMode="External"/><Relationship Id="rId2" Type="http://schemas.openxmlformats.org/officeDocument/2006/relationships/hyperlink" Target="https://en.wikipedia.org/wiki/Ergodicity" TargetMode="External"/><Relationship Id="rId16" Type="http://schemas.openxmlformats.org/officeDocument/2006/relationships/hyperlink" Target="https://en.wikipedia.org/wiki/Newton%27s_method" TargetMode="External"/><Relationship Id="rId20" Type="http://schemas.openxmlformats.org/officeDocument/2006/relationships/hyperlink" Target="https://en.wikipedia.org/wiki/Periodic_function" TargetMode="External"/><Relationship Id="rId1" Type="http://schemas.openxmlformats.org/officeDocument/2006/relationships/slideLayout" Target="../slideLayouts/slideLayout2.xml"/><Relationship Id="rId6" Type="http://schemas.openxmlformats.org/officeDocument/2006/relationships/hyperlink" Target="https://en.wikipedia.org/wiki/Stability_of_the_Solar_System" TargetMode="External"/><Relationship Id="rId11" Type="http://schemas.openxmlformats.org/officeDocument/2006/relationships/hyperlink" Target="https://en.wikipedia.org/wiki/Dormand%E2%80%93Prince_method" TargetMode="External"/><Relationship Id="rId5" Type="http://schemas.openxmlformats.org/officeDocument/2006/relationships/hyperlink" Target="https://en.wikipedia.org/wiki/Orbital_resonance" TargetMode="External"/><Relationship Id="rId15" Type="http://schemas.openxmlformats.org/officeDocument/2006/relationships/hyperlink" Target="https://en.wikipedia.org/wiki/Orbit_equation" TargetMode="External"/><Relationship Id="rId10" Type="http://schemas.openxmlformats.org/officeDocument/2006/relationships/hyperlink" Target="https://en.wikipedia.org/wiki/Lyapunov_time" TargetMode="External"/><Relationship Id="rId19" Type="http://schemas.openxmlformats.org/officeDocument/2006/relationships/hyperlink" Target="https://en.wikipedia.org/wiki/Numerical_integration" TargetMode="External"/><Relationship Id="rId4" Type="http://schemas.openxmlformats.org/officeDocument/2006/relationships/hyperlink" Target="https://en.wikipedia.org/wiki/Three-body_problemhttps:/en.wikipedia.org/wiki/Liouville%E2%80%93Arnold_theorem" TargetMode="External"/><Relationship Id="rId9" Type="http://schemas.openxmlformats.org/officeDocument/2006/relationships/hyperlink" Target="https://en.wikipedia.org/wiki/Orbital_period" TargetMode="External"/><Relationship Id="rId14" Type="http://schemas.openxmlformats.org/officeDocument/2006/relationships/hyperlink" Target="https://en.wikipedia.org/wiki/Ellipse" TargetMode="External"/></Relationships>
</file>

<file path=ppt/slides/_rels/slide33.xml.rels><?xml version="1.0" encoding="UTF-8" standalone="yes"?>
<Relationships xmlns="http://schemas.openxmlformats.org/package/2006/relationships"><Relationship Id="rId3" Type="http://schemas.openxmlformats.org/officeDocument/2006/relationships/hyperlink" Target="https://www.spektrum.de/news/asteroidenguertel-um-sonne-gesteinsbrocken-zwischen-jupiter-und-mars/982787" TargetMode="External"/><Relationship Id="rId2" Type="http://schemas.openxmlformats.org/officeDocument/2006/relationships/hyperlink" Target="https://commons.wikimedia.org/wiki/File:Kepler%27s_equation_scheme_German.svg" TargetMode="External"/><Relationship Id="rId1" Type="http://schemas.openxmlformats.org/officeDocument/2006/relationships/slideLayout" Target="../slideLayouts/slideLayout2.xml"/><Relationship Id="rId5" Type="http://schemas.openxmlformats.org/officeDocument/2006/relationships/hyperlink" Target="https://www.studysmarter.de/schule/physik/astronomie/sonne/" TargetMode="External"/><Relationship Id="rId4" Type="http://schemas.openxmlformats.org/officeDocument/2006/relationships/hyperlink" Target="https://doi.org/10.48550/arXiv.0802.3371" TargetMode="External"/></Relationships>
</file>

<file path=ppt/slides/_rels/slide4.xml.rels><?xml version="1.0" encoding="UTF-8" standalone="yes"?>
<Relationships xmlns="http://schemas.openxmlformats.org/package/2006/relationships"><Relationship Id="rId8" Type="http://schemas.openxmlformats.org/officeDocument/2006/relationships/image" Target="../media/image11.png"/><Relationship Id="rId3" Type="http://schemas.openxmlformats.org/officeDocument/2006/relationships/image" Target="../media/image7.png"/><Relationship Id="rId7" Type="http://schemas.openxmlformats.org/officeDocument/2006/relationships/image" Target="../media/image3.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13.png"/><Relationship Id="rId5" Type="http://schemas.openxmlformats.org/officeDocument/2006/relationships/image" Target="../media/image12.png"/><Relationship Id="rId10" Type="http://schemas.openxmlformats.org/officeDocument/2006/relationships/image" Target="../media/image13.png"/><Relationship Id="rId4" Type="http://schemas.openxmlformats.org/officeDocument/2006/relationships/image" Target="../media/image11.png"/><Relationship Id="rId9" Type="http://schemas.openxmlformats.org/officeDocument/2006/relationships/image" Target="../media/image12.png"/></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1.mp4"/><Relationship Id="rId1" Type="http://schemas.microsoft.com/office/2007/relationships/media" Target="../media/media1.mp4"/><Relationship Id="rId5" Type="http://schemas.openxmlformats.org/officeDocument/2006/relationships/image" Target="../media/image14.png"/><Relationship Id="rId4" Type="http://schemas.openxmlformats.org/officeDocument/2006/relationships/notesSlide" Target="../notesSlides/notesSlide7.xml"/></Relationships>
</file>

<file path=ppt/slides/_rels/slide8.xml.rels><?xml version="1.0" encoding="UTF-8" standalone="yes"?>
<Relationships xmlns="http://schemas.openxmlformats.org/package/2006/relationships"><Relationship Id="rId3" Type="http://schemas.openxmlformats.org/officeDocument/2006/relationships/image" Target="../media/image80.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90.png"/></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cxnSp>
        <p:nvCxnSpPr>
          <p:cNvPr id="6" name="Gerader Verbinder 5">
            <a:extLst>
              <a:ext uri="{FF2B5EF4-FFF2-40B4-BE49-F238E27FC236}">
                <a16:creationId xmlns:a16="http://schemas.microsoft.com/office/drawing/2014/main" id="{CC591561-2F09-A3B3-40C8-E7E7D49B74F3}"/>
              </a:ext>
            </a:extLst>
          </p:cNvPr>
          <p:cNvCxnSpPr>
            <a:cxnSpLocks/>
          </p:cNvCxnSpPr>
          <p:nvPr/>
        </p:nvCxnSpPr>
        <p:spPr>
          <a:xfrm>
            <a:off x="1505533" y="0"/>
            <a:ext cx="0" cy="6860504"/>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8" name="Gerader Verbinder 7">
            <a:extLst>
              <a:ext uri="{FF2B5EF4-FFF2-40B4-BE49-F238E27FC236}">
                <a16:creationId xmlns:a16="http://schemas.microsoft.com/office/drawing/2014/main" id="{37D108CE-B5E7-4C16-41D1-9E617F3CCCEC}"/>
              </a:ext>
            </a:extLst>
          </p:cNvPr>
          <p:cNvCxnSpPr>
            <a:cxnSpLocks/>
          </p:cNvCxnSpPr>
          <p:nvPr/>
        </p:nvCxnSpPr>
        <p:spPr>
          <a:xfrm>
            <a:off x="10667997" y="-2504"/>
            <a:ext cx="0" cy="6860504"/>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9" name="Gerader Verbinder 8">
            <a:extLst>
              <a:ext uri="{FF2B5EF4-FFF2-40B4-BE49-F238E27FC236}">
                <a16:creationId xmlns:a16="http://schemas.microsoft.com/office/drawing/2014/main" id="{61055467-C4A9-4472-A017-6C99B55FF8FA}"/>
              </a:ext>
            </a:extLst>
          </p:cNvPr>
          <p:cNvCxnSpPr>
            <a:cxnSpLocks/>
          </p:cNvCxnSpPr>
          <p:nvPr/>
        </p:nvCxnSpPr>
        <p:spPr>
          <a:xfrm>
            <a:off x="0" y="1425936"/>
            <a:ext cx="12185472" cy="0"/>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12" name="Gerader Verbinder 11">
            <a:extLst>
              <a:ext uri="{FF2B5EF4-FFF2-40B4-BE49-F238E27FC236}">
                <a16:creationId xmlns:a16="http://schemas.microsoft.com/office/drawing/2014/main" id="{8E885635-AECF-1F88-854B-3A4D1A75730B}"/>
              </a:ext>
            </a:extLst>
          </p:cNvPr>
          <p:cNvCxnSpPr>
            <a:cxnSpLocks/>
          </p:cNvCxnSpPr>
          <p:nvPr/>
        </p:nvCxnSpPr>
        <p:spPr>
          <a:xfrm>
            <a:off x="6528" y="5432064"/>
            <a:ext cx="12185472" cy="0"/>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sp>
        <p:nvSpPr>
          <p:cNvPr id="4" name="Textfeld 3">
            <a:extLst>
              <a:ext uri="{FF2B5EF4-FFF2-40B4-BE49-F238E27FC236}">
                <a16:creationId xmlns:a16="http://schemas.microsoft.com/office/drawing/2014/main" id="{6630A8C8-F74D-4F4F-EDC5-3CE1273B8417}"/>
              </a:ext>
            </a:extLst>
          </p:cNvPr>
          <p:cNvSpPr txBox="1"/>
          <p:nvPr/>
        </p:nvSpPr>
        <p:spPr>
          <a:xfrm>
            <a:off x="2033888" y="6042887"/>
            <a:ext cx="8130752" cy="276999"/>
          </a:xfrm>
          <a:prstGeom prst="rect">
            <a:avLst/>
          </a:prstGeom>
          <a:noFill/>
        </p:spPr>
        <p:txBody>
          <a:bodyPr wrap="none" rtlCol="0">
            <a:spAutoFit/>
          </a:bodyPr>
          <a:lstStyle/>
          <a:p>
            <a:pPr algn="ctr"/>
            <a:r>
              <a:rPr lang="de-DE" sz="1200" dirty="0"/>
              <a:t>Referent: Leander Riefel / Betreuende Lehrkraft: Herr Weber / Referenzfach: Physik / Begleitfach: Informatik</a:t>
            </a:r>
          </a:p>
        </p:txBody>
      </p:sp>
      <p:pic>
        <p:nvPicPr>
          <p:cNvPr id="7" name="Grafik 6" descr="Ein Bild, das Astronomisches Objekt, Astronomie, Dunkelheit, Raum enthält.&#10;&#10;KI-generierte Inhalte können fehlerhaft sein.">
            <a:extLst>
              <a:ext uri="{FF2B5EF4-FFF2-40B4-BE49-F238E27FC236}">
                <a16:creationId xmlns:a16="http://schemas.microsoft.com/office/drawing/2014/main" id="{B8257AD3-EF61-D13A-FF4F-3E6CC3676824}"/>
              </a:ext>
            </a:extLst>
          </p:cNvPr>
          <p:cNvPicPr>
            <a:picLocks noChangeAspect="1"/>
          </p:cNvPicPr>
          <p:nvPr/>
        </p:nvPicPr>
        <p:blipFill>
          <a:blip r:embed="rId3">
            <a:alphaModFix amt="35000"/>
            <a:extLst>
              <a:ext uri="{28A0092B-C50C-407E-A947-70E740481C1C}">
                <a14:useLocalDpi xmlns:a14="http://schemas.microsoft.com/office/drawing/2010/main" val="0"/>
              </a:ext>
            </a:extLst>
          </a:blip>
          <a:stretch>
            <a:fillRect/>
          </a:stretch>
        </p:blipFill>
        <p:spPr>
          <a:xfrm>
            <a:off x="0" y="-5428393"/>
            <a:ext cx="12185471" cy="13708655"/>
          </a:xfrm>
          <a:prstGeom prst="rect">
            <a:avLst/>
          </a:prstGeom>
        </p:spPr>
      </p:pic>
      <p:sp>
        <p:nvSpPr>
          <p:cNvPr id="2" name="Titel 1">
            <a:extLst>
              <a:ext uri="{FF2B5EF4-FFF2-40B4-BE49-F238E27FC236}">
                <a16:creationId xmlns:a16="http://schemas.microsoft.com/office/drawing/2014/main" id="{CB330773-8E01-17A3-160E-2A52C29DBBC6}"/>
              </a:ext>
            </a:extLst>
          </p:cNvPr>
          <p:cNvSpPr>
            <a:spLocks noGrp="1"/>
          </p:cNvSpPr>
          <p:nvPr>
            <p:ph type="ctrTitle"/>
          </p:nvPr>
        </p:nvSpPr>
        <p:spPr>
          <a:xfrm>
            <a:off x="1524000" y="2115129"/>
            <a:ext cx="9144000" cy="1645836"/>
          </a:xfrm>
        </p:spPr>
        <p:txBody>
          <a:bodyPr>
            <a:normAutofit/>
          </a:bodyPr>
          <a:lstStyle/>
          <a:p>
            <a:r>
              <a:rPr lang="de-DE" sz="5400" spc="300" dirty="0"/>
              <a:t>Die Zukunft unseres Sonnensystems</a:t>
            </a:r>
          </a:p>
        </p:txBody>
      </p:sp>
      <p:sp>
        <p:nvSpPr>
          <p:cNvPr id="3" name="Untertitel 2">
            <a:extLst>
              <a:ext uri="{FF2B5EF4-FFF2-40B4-BE49-F238E27FC236}">
                <a16:creationId xmlns:a16="http://schemas.microsoft.com/office/drawing/2014/main" id="{D30B995D-74C9-6C31-8B43-2A317F7F4B5B}"/>
              </a:ext>
            </a:extLst>
          </p:cNvPr>
          <p:cNvSpPr>
            <a:spLocks noGrp="1"/>
          </p:cNvSpPr>
          <p:nvPr>
            <p:ph type="subTitle" idx="1"/>
          </p:nvPr>
        </p:nvSpPr>
        <p:spPr>
          <a:xfrm>
            <a:off x="1524000" y="4196157"/>
            <a:ext cx="9144000" cy="477441"/>
          </a:xfrm>
        </p:spPr>
        <p:txBody>
          <a:bodyPr>
            <a:normAutofit/>
          </a:bodyPr>
          <a:lstStyle/>
          <a:p>
            <a:r>
              <a:rPr lang="de-DE" sz="2800" dirty="0"/>
              <a:t>Wo liegen die Grenzen der Vorhersagbarkeit? </a:t>
            </a:r>
          </a:p>
        </p:txBody>
      </p:sp>
    </p:spTree>
    <p:extLst>
      <p:ext uri="{BB962C8B-B14F-4D97-AF65-F5344CB8AC3E}">
        <p14:creationId xmlns:p14="http://schemas.microsoft.com/office/powerpoint/2010/main" val="42829944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BE91D280-C264-471D-81C7-323DB1CE0801}"/>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67120ACA-FFAA-C987-8A7D-A3C3EC21ED41}"/>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59675EB4-F39D-4BD4-E198-A70B0A2BFAE5}"/>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A1B22484-B226-582C-8D33-F5AC94D1271F}"/>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243D792B-2F5C-1FD2-1149-B1EF8554304F}"/>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03432AC5-230C-5F96-A35E-AB0A7DBF9556}"/>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1AE32F2B-46A1-556B-408D-812A3841ACBE}"/>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1B57FD46-70BB-FC79-70FC-0D3C82F3DF89}"/>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1ECC65D2-A164-1B0F-0279-4422AB1AABBC}"/>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C105AF7B-407B-81B2-5E33-DF21CCD37C56}"/>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13" name="Grafik 12">
            <a:extLst>
              <a:ext uri="{FF2B5EF4-FFF2-40B4-BE49-F238E27FC236}">
                <a16:creationId xmlns:a16="http://schemas.microsoft.com/office/drawing/2014/main" id="{2AD2A2EF-82FF-5290-3BD2-2C098FC03B90}"/>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3078103" y="-5764"/>
            <a:ext cx="6029260" cy="6253344"/>
          </a:xfrm>
          <a:prstGeom prst="rect">
            <a:avLst/>
          </a:prstGeom>
        </p:spPr>
      </p:pic>
      <p:sp>
        <p:nvSpPr>
          <p:cNvPr id="14" name="Titel 7">
            <a:extLst>
              <a:ext uri="{FF2B5EF4-FFF2-40B4-BE49-F238E27FC236}">
                <a16:creationId xmlns:a16="http://schemas.microsoft.com/office/drawing/2014/main" id="{D11306A7-BF3F-C5E7-96C8-03B5D0C55E44}"/>
              </a:ext>
            </a:extLst>
          </p:cNvPr>
          <p:cNvSpPr>
            <a:spLocks noGrp="1"/>
          </p:cNvSpPr>
          <p:nvPr>
            <p:ph type="title"/>
          </p:nvPr>
        </p:nvSpPr>
        <p:spPr>
          <a:xfrm>
            <a:off x="4524367" y="-1185077"/>
            <a:ext cx="3091942" cy="1009563"/>
          </a:xfrm>
        </p:spPr>
        <p:txBody>
          <a:bodyPr/>
          <a:lstStyle/>
          <a:p>
            <a:r>
              <a:rPr lang="de-DE" dirty="0"/>
              <a:t>Simulation</a:t>
            </a:r>
          </a:p>
        </p:txBody>
      </p:sp>
    </p:spTree>
    <p:extLst>
      <p:ext uri="{BB962C8B-B14F-4D97-AF65-F5344CB8AC3E}">
        <p14:creationId xmlns:p14="http://schemas.microsoft.com/office/powerpoint/2010/main" val="393439112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4967AD52-A6A0-47B3-40D5-E0813D9FCF27}"/>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5B32B855-23DE-45F0-FAD1-D2E095B144B1}"/>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4BEFEEDB-FA4D-9822-AF56-0680D9806CE1}"/>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9A4CC12D-CD11-F641-9CE3-F87D49F34BCF}"/>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E841F557-8004-6879-BC30-82E08DBC9BF4}"/>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6D9C653D-82BA-8633-26DA-6664CFA951C1}"/>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4FA9B9BC-2326-AE4B-243E-2A4023FE584F}"/>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0C99E572-7DD0-4912-E95C-C1EB83AAF33C}"/>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21AF486F-8505-EA74-1284-706C67DC0915}"/>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7784B7E1-F130-6B4D-2C64-EB8B3EBA3B9D}"/>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7" name="Grafik 6">
            <a:extLst>
              <a:ext uri="{FF2B5EF4-FFF2-40B4-BE49-F238E27FC236}">
                <a16:creationId xmlns:a16="http://schemas.microsoft.com/office/drawing/2014/main" id="{7BF24C02-0181-C0D6-6131-6FCC6E475082}"/>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73398" y="8052"/>
            <a:ext cx="7033203" cy="6247580"/>
          </a:xfrm>
          <a:prstGeom prst="rect">
            <a:avLst/>
          </a:prstGeom>
        </p:spPr>
      </p:pic>
    </p:spTree>
    <p:extLst>
      <p:ext uri="{BB962C8B-B14F-4D97-AF65-F5344CB8AC3E}">
        <p14:creationId xmlns:p14="http://schemas.microsoft.com/office/powerpoint/2010/main" val="300271765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8F44777-969C-96DB-F2FD-2E8DD2F4BC1A}"/>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A94DA831-63D5-63F9-F752-C4B1CE8A2261}"/>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FD18F38E-71B7-C1F5-F717-6F0CEEDC2A47}"/>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25216CB9-4384-40EE-0150-5A01A9811E62}"/>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DAC7B47F-B374-B1DD-2CFF-0EC2DD3F8158}"/>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E86CD0E2-7A38-34A0-37E2-848F73399AAC}"/>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AC0A7112-8387-1E4C-D644-C0A84365C45C}"/>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445E8C36-91C3-55BC-AF9D-32FAC82AB6C6}"/>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0F841E95-980C-3024-5893-5F454E3157D2}"/>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314F7E03-F07B-B245-3BB1-46E94BFA40A7}"/>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7" name="Grafik 6">
            <a:extLst>
              <a:ext uri="{FF2B5EF4-FFF2-40B4-BE49-F238E27FC236}">
                <a16:creationId xmlns:a16="http://schemas.microsoft.com/office/drawing/2014/main" id="{F9F5E8DB-DED3-6AA6-48FF-4E7B9225B96F}"/>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573398" y="8052"/>
            <a:ext cx="7033203" cy="6247580"/>
          </a:xfrm>
          <a:prstGeom prst="rect">
            <a:avLst/>
          </a:prstGeom>
        </p:spPr>
      </p:pic>
      <p:sp>
        <p:nvSpPr>
          <p:cNvPr id="3" name="Rechteck: abgerundete Ecken 2">
            <a:extLst>
              <a:ext uri="{FF2B5EF4-FFF2-40B4-BE49-F238E27FC236}">
                <a16:creationId xmlns:a16="http://schemas.microsoft.com/office/drawing/2014/main" id="{EA1C3AFF-3B4E-D342-08DB-6D6CAAC1AF7E}"/>
              </a:ext>
            </a:extLst>
          </p:cNvPr>
          <p:cNvSpPr/>
          <p:nvPr/>
        </p:nvSpPr>
        <p:spPr>
          <a:xfrm>
            <a:off x="5818760" y="1027111"/>
            <a:ext cx="1623439" cy="266601"/>
          </a:xfrm>
          <a:prstGeom prst="roundRect">
            <a:avLst>
              <a:gd name="adj" fmla="val 36074"/>
            </a:avLst>
          </a:prstGeom>
          <a:solidFill>
            <a:schemeClr val="accent5">
              <a:lumMod val="60000"/>
              <a:lumOff val="40000"/>
              <a:alpha val="2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chemeClr val="accent2">
                  <a:lumMod val="60000"/>
                  <a:lumOff val="40000"/>
                </a:schemeClr>
              </a:solidFill>
            </a:endParaRPr>
          </a:p>
        </p:txBody>
      </p:sp>
    </p:spTree>
    <p:extLst>
      <p:ext uri="{BB962C8B-B14F-4D97-AF65-F5344CB8AC3E}">
        <p14:creationId xmlns:p14="http://schemas.microsoft.com/office/powerpoint/2010/main" val="274534179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56E316C-9D0A-F797-0820-09EB10B161D4}"/>
            </a:ext>
          </a:extLst>
        </p:cNvPr>
        <p:cNvGrpSpPr/>
        <p:nvPr/>
      </p:nvGrpSpPr>
      <p:grpSpPr>
        <a:xfrm>
          <a:off x="0" y="0"/>
          <a:ext cx="0" cy="0"/>
          <a:chOff x="0" y="0"/>
          <a:chExt cx="0" cy="0"/>
        </a:xfrm>
      </p:grpSpPr>
      <p:sp>
        <p:nvSpPr>
          <p:cNvPr id="3" name="Rechteck: abgerundete Ecken 2">
            <a:extLst>
              <a:ext uri="{FF2B5EF4-FFF2-40B4-BE49-F238E27FC236}">
                <a16:creationId xmlns:a16="http://schemas.microsoft.com/office/drawing/2014/main" id="{E85364F5-3498-0A9F-8720-F21E730C7C8A}"/>
              </a:ext>
            </a:extLst>
          </p:cNvPr>
          <p:cNvSpPr/>
          <p:nvPr/>
        </p:nvSpPr>
        <p:spPr>
          <a:xfrm>
            <a:off x="9863936" y="3552255"/>
            <a:ext cx="1193021" cy="309964"/>
          </a:xfrm>
          <a:prstGeom prst="roundRect">
            <a:avLst>
              <a:gd name="adj" fmla="val 36074"/>
            </a:avLst>
          </a:prstGeom>
          <a:solidFill>
            <a:schemeClr val="accent1">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9" name="Rechteck: abgerundete Ecken 28">
            <a:extLst>
              <a:ext uri="{FF2B5EF4-FFF2-40B4-BE49-F238E27FC236}">
                <a16:creationId xmlns:a16="http://schemas.microsoft.com/office/drawing/2014/main" id="{14B04C79-9AD5-9609-05AC-D5DEDFDB8C5E}"/>
              </a:ext>
            </a:extLst>
          </p:cNvPr>
          <p:cNvSpPr/>
          <p:nvPr/>
        </p:nvSpPr>
        <p:spPr>
          <a:xfrm>
            <a:off x="8124000" y="4315554"/>
            <a:ext cx="2733117" cy="620499"/>
          </a:xfrm>
          <a:prstGeom prst="roundRect">
            <a:avLst>
              <a:gd name="adj" fmla="val 36074"/>
            </a:avLst>
          </a:prstGeom>
          <a:solidFill>
            <a:schemeClr val="accent2">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3" name="Rechteck: abgerundete Ecken 22">
            <a:extLst>
              <a:ext uri="{FF2B5EF4-FFF2-40B4-BE49-F238E27FC236}">
                <a16:creationId xmlns:a16="http://schemas.microsoft.com/office/drawing/2014/main" id="{33B186B1-0C08-3C5F-6BD3-D3A4ECDA44DA}"/>
              </a:ext>
            </a:extLst>
          </p:cNvPr>
          <p:cNvSpPr/>
          <p:nvPr/>
        </p:nvSpPr>
        <p:spPr>
          <a:xfrm>
            <a:off x="7699367" y="1780162"/>
            <a:ext cx="3357590" cy="1017542"/>
          </a:xfrm>
          <a:prstGeom prst="roundRect">
            <a:avLst>
              <a:gd name="adj" fmla="val 36074"/>
            </a:avLst>
          </a:prstGeom>
          <a:solidFill>
            <a:schemeClr val="accent3">
              <a:lumMod val="40000"/>
              <a:lumOff val="6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 name="Rechteck 35">
            <a:extLst>
              <a:ext uri="{FF2B5EF4-FFF2-40B4-BE49-F238E27FC236}">
                <a16:creationId xmlns:a16="http://schemas.microsoft.com/office/drawing/2014/main" id="{FF87DAAA-52FF-DA5E-310B-338BAA6BA780}"/>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EAC531AB-ED64-F168-D2DC-B043F249B9F2}"/>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08F38C43-992A-4261-9080-603941E19220}"/>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6EF641FE-9FAB-C1EB-EB56-73AAA2073320}"/>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BFABEC2E-3A3E-14E2-2DAF-E1E3FC4CC311}"/>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ECA0FB15-70A7-1E23-B7F0-6CC63CAE1471}"/>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9E103542-EEF4-8EAB-83A8-5CC9EDC7C883}"/>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A8930F3D-EC8D-35C7-EB84-51DF576F56AB}"/>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53070AFB-798B-F548-3E49-72B33B9FF1E1}"/>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6" name="Grafik 5">
            <a:extLst>
              <a:ext uri="{FF2B5EF4-FFF2-40B4-BE49-F238E27FC236}">
                <a16:creationId xmlns:a16="http://schemas.microsoft.com/office/drawing/2014/main" id="{CEB7EF25-F1EE-8680-8739-15FC4D17A85E}"/>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98010" y="972762"/>
            <a:ext cx="6878407" cy="4503194"/>
          </a:xfrm>
          <a:prstGeom prst="rect">
            <a:avLst/>
          </a:prstGeom>
        </p:spPr>
      </p:pic>
      <p:sp>
        <p:nvSpPr>
          <p:cNvPr id="10" name="Titel 7">
            <a:extLst>
              <a:ext uri="{FF2B5EF4-FFF2-40B4-BE49-F238E27FC236}">
                <a16:creationId xmlns:a16="http://schemas.microsoft.com/office/drawing/2014/main" id="{C1D1FEFA-D0FD-BDEF-713B-41DE38FEB6BB}"/>
              </a:ext>
            </a:extLst>
          </p:cNvPr>
          <p:cNvSpPr>
            <a:spLocks noGrp="1"/>
          </p:cNvSpPr>
          <p:nvPr>
            <p:ph type="title"/>
          </p:nvPr>
        </p:nvSpPr>
        <p:spPr>
          <a:xfrm>
            <a:off x="4524367" y="-1185077"/>
            <a:ext cx="3091942" cy="1009563"/>
          </a:xfrm>
        </p:spPr>
        <p:txBody>
          <a:bodyPr/>
          <a:lstStyle/>
          <a:p>
            <a:r>
              <a:rPr lang="de-DE" dirty="0"/>
              <a:t>Simulation</a:t>
            </a:r>
          </a:p>
        </p:txBody>
      </p:sp>
      <p:pic>
        <p:nvPicPr>
          <p:cNvPr id="16" name="Grafik 15" descr="Ein Bild, das Schwarz, Dunkelheit enthält.">
            <a:extLst>
              <a:ext uri="{FF2B5EF4-FFF2-40B4-BE49-F238E27FC236}">
                <a16:creationId xmlns:a16="http://schemas.microsoft.com/office/drawing/2014/main" id="{05A1C253-599B-DA80-E1D2-64C3EA3A3E29}"/>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916282" y="1897844"/>
            <a:ext cx="2834668" cy="786946"/>
          </a:xfrm>
          <a:prstGeom prst="rect">
            <a:avLst/>
          </a:prstGeom>
        </p:spPr>
      </p:pic>
      <mc:AlternateContent xmlns:mc="http://schemas.openxmlformats.org/markup-compatibility/2006" xmlns:a14="http://schemas.microsoft.com/office/drawing/2010/main">
        <mc:Choice Requires="a14">
          <p:sp>
            <p:nvSpPr>
              <p:cNvPr id="17" name="Textfeld 16">
                <a:extLst>
                  <a:ext uri="{FF2B5EF4-FFF2-40B4-BE49-F238E27FC236}">
                    <a16:creationId xmlns:a16="http://schemas.microsoft.com/office/drawing/2014/main" id="{DA80EA2D-BC98-4C1C-A486-10364E80E877}"/>
                  </a:ext>
                </a:extLst>
              </p:cNvPr>
              <p:cNvSpPr txBox="1"/>
              <p:nvPr/>
            </p:nvSpPr>
            <p:spPr>
              <a:xfrm>
                <a:off x="7433854" y="3628891"/>
                <a:ext cx="1049711" cy="6866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𝑜</m:t>
                          </m:r>
                        </m:sub>
                      </m:sSub>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r>
                                  <m:rPr>
                                    <m:brk m:alnAt="7"/>
                                  </m:rPr>
                                  <a:rPr lang="de-DE" b="0" i="1" smtClean="0">
                                    <a:latin typeface="Cambria Math" panose="02040503050406030204" pitchFamily="18" charset="0"/>
                                  </a:rPr>
                                  <m:t>𝑚</m:t>
                                </m:r>
                              </m:e>
                            </m:mr>
                            <m:mr>
                              <m:e>
                                <m:r>
                                  <a:rPr lang="de-DE" b="0" i="1" smtClean="0">
                                    <a:latin typeface="Cambria Math" panose="02040503050406030204" pitchFamily="18" charset="0"/>
                                  </a:rPr>
                                  <m:t>𝑟</m:t>
                                </m:r>
                              </m:e>
                            </m:mr>
                            <m:mr>
                              <m:e>
                                <m:r>
                                  <a:rPr lang="de-DE" b="0" i="1" smtClean="0">
                                    <a:latin typeface="Cambria Math" panose="02040503050406030204" pitchFamily="18" charset="0"/>
                                  </a:rPr>
                                  <m:t>𝑣</m:t>
                                </m:r>
                              </m:e>
                            </m:mr>
                          </m:m>
                        </m:e>
                      </m:d>
                    </m:oMath>
                  </m:oMathPara>
                </a14:m>
                <a:endParaRPr lang="de-DE" dirty="0"/>
              </a:p>
            </p:txBody>
          </p:sp>
        </mc:Choice>
        <mc:Fallback xmlns="">
          <p:sp>
            <p:nvSpPr>
              <p:cNvPr id="17" name="Textfeld 16">
                <a:extLst>
                  <a:ext uri="{FF2B5EF4-FFF2-40B4-BE49-F238E27FC236}">
                    <a16:creationId xmlns:a16="http://schemas.microsoft.com/office/drawing/2014/main" id="{DA80EA2D-BC98-4C1C-A486-10364E80E877}"/>
                  </a:ext>
                </a:extLst>
              </p:cNvPr>
              <p:cNvSpPr txBox="1">
                <a:spLocks noRot="1" noChangeAspect="1" noMove="1" noResize="1" noEditPoints="1" noAdjustHandles="1" noChangeArrowheads="1" noChangeShapeType="1" noTextEdit="1"/>
              </p:cNvSpPr>
              <p:nvPr/>
            </p:nvSpPr>
            <p:spPr>
              <a:xfrm>
                <a:off x="7433854" y="3628891"/>
                <a:ext cx="1049711" cy="686663"/>
              </a:xfrm>
              <a:prstGeom prst="rect">
                <a:avLst/>
              </a:prstGeom>
              <a:blipFill>
                <a:blip r:embed="rId4"/>
                <a:stretch>
                  <a:fillRect/>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18" name="Textfeld 17">
                <a:extLst>
                  <a:ext uri="{FF2B5EF4-FFF2-40B4-BE49-F238E27FC236}">
                    <a16:creationId xmlns:a16="http://schemas.microsoft.com/office/drawing/2014/main" id="{B4CC10D0-B640-F909-D37C-1DA83541D20B}"/>
                  </a:ext>
                </a:extLst>
              </p:cNvPr>
              <p:cNvSpPr txBox="1"/>
              <p:nvPr/>
            </p:nvSpPr>
            <p:spPr>
              <a:xfrm>
                <a:off x="9080555" y="3593945"/>
                <a:ext cx="2025042" cy="7337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𝑚</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𝑟</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𝑣</m:t>
                                    </m:r>
                                  </m:e>
                                </m:acc>
                              </m:e>
                            </m:mr>
                          </m:m>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b="0" i="1" smtClean="0">
                                    <a:latin typeface="Cambria Math" panose="02040503050406030204" pitchFamily="18" charset="0"/>
                                  </a:rPr>
                                  <m:t>0</m:t>
                                </m:r>
                              </m:e>
                            </m:mr>
                            <m:mr>
                              <m:e>
                                <m:r>
                                  <a:rPr lang="de-DE" b="0" i="1" smtClean="0">
                                    <a:latin typeface="Cambria Math" panose="02040503050406030204" pitchFamily="18" charset="0"/>
                                  </a:rPr>
                                  <m:t>𝑣</m:t>
                                </m:r>
                              </m:e>
                            </m:mr>
                            <m:mr>
                              <m:e>
                                <m:r>
                                  <a:rPr lang="de-DE" b="0" i="1" smtClean="0">
                                    <a:latin typeface="Cambria Math" panose="02040503050406030204" pitchFamily="18" charset="0"/>
                                  </a:rPr>
                                  <m:t>𝑎</m:t>
                                </m:r>
                              </m:e>
                            </m:mr>
                          </m:m>
                        </m:e>
                      </m:d>
                    </m:oMath>
                  </m:oMathPara>
                </a14:m>
                <a:endParaRPr lang="de-DE" dirty="0"/>
              </a:p>
            </p:txBody>
          </p:sp>
        </mc:Choice>
        <mc:Fallback xmlns="">
          <p:sp>
            <p:nvSpPr>
              <p:cNvPr id="18" name="Textfeld 17">
                <a:extLst>
                  <a:ext uri="{FF2B5EF4-FFF2-40B4-BE49-F238E27FC236}">
                    <a16:creationId xmlns:a16="http://schemas.microsoft.com/office/drawing/2014/main" id="{B4CC10D0-B640-F909-D37C-1DA83541D20B}"/>
                  </a:ext>
                </a:extLst>
              </p:cNvPr>
              <p:cNvSpPr txBox="1">
                <a:spLocks noRot="1" noChangeAspect="1" noMove="1" noResize="1" noEditPoints="1" noAdjustHandles="1" noChangeArrowheads="1" noChangeShapeType="1" noTextEdit="1"/>
              </p:cNvSpPr>
              <p:nvPr/>
            </p:nvSpPr>
            <p:spPr>
              <a:xfrm>
                <a:off x="9080555" y="3593945"/>
                <a:ext cx="2025042" cy="733791"/>
              </a:xfrm>
              <a:prstGeom prst="rect">
                <a:avLst/>
              </a:prstGeom>
              <a:blipFill>
                <a:blip r:embed="rId5"/>
                <a:stretch>
                  <a:fillRect/>
                </a:stretch>
              </a:blipFill>
            </p:spPr>
            <p:txBody>
              <a:bodyPr/>
              <a:lstStyle/>
              <a:p>
                <a:r>
                  <a:rPr lang="de-DE">
                    <a:noFill/>
                  </a:rPr>
                  <a:t> </a:t>
                </a:r>
              </a:p>
            </p:txBody>
          </p:sp>
        </mc:Fallback>
      </mc:AlternateContent>
      <p:sp>
        <p:nvSpPr>
          <p:cNvPr id="19" name="Freihandform: Form 18">
            <a:extLst>
              <a:ext uri="{FF2B5EF4-FFF2-40B4-BE49-F238E27FC236}">
                <a16:creationId xmlns:a16="http://schemas.microsoft.com/office/drawing/2014/main" id="{324CF956-41F9-9EED-0C4E-9E4DA44E15EA}"/>
              </a:ext>
            </a:extLst>
          </p:cNvPr>
          <p:cNvSpPr/>
          <p:nvPr/>
        </p:nvSpPr>
        <p:spPr>
          <a:xfrm>
            <a:off x="8266853" y="4130606"/>
            <a:ext cx="2386676" cy="715694"/>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86676"/>
              <a:gd name="connsiteY0" fmla="*/ 255188 h 492915"/>
              <a:gd name="connsiteX1" fmla="*/ 1362231 w 2386676"/>
              <a:gd name="connsiteY1" fmla="*/ 485568 h 492915"/>
              <a:gd name="connsiteX2" fmla="*/ 2386676 w 2386676"/>
              <a:gd name="connsiteY2" fmla="*/ 0 h 492915"/>
              <a:gd name="connsiteX0" fmla="*/ 0 w 2368203"/>
              <a:gd name="connsiteY0" fmla="*/ 310606 h 548333"/>
              <a:gd name="connsiteX1" fmla="*/ 1362231 w 2368203"/>
              <a:gd name="connsiteY1" fmla="*/ 540986 h 548333"/>
              <a:gd name="connsiteX2" fmla="*/ 2368203 w 2368203"/>
              <a:gd name="connsiteY2" fmla="*/ 0 h 548333"/>
              <a:gd name="connsiteX0" fmla="*/ 0 w 2386676"/>
              <a:gd name="connsiteY0" fmla="*/ 292133 h 529860"/>
              <a:gd name="connsiteX1" fmla="*/ 1362231 w 2386676"/>
              <a:gd name="connsiteY1" fmla="*/ 522513 h 529860"/>
              <a:gd name="connsiteX2" fmla="*/ 2386676 w 2386676"/>
              <a:gd name="connsiteY2" fmla="*/ 0 h 529860"/>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11429"/>
              <a:gd name="connsiteX1" fmla="*/ 1362231 w 2386676"/>
              <a:gd name="connsiteY1" fmla="*/ 697610 h 711429"/>
              <a:gd name="connsiteX2" fmla="*/ 2386676 w 2386676"/>
              <a:gd name="connsiteY2" fmla="*/ 0 h 711429"/>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Lst>
            <a:ahLst/>
            <a:cxnLst>
              <a:cxn ang="0">
                <a:pos x="connsiteX0" y="connsiteY0"/>
              </a:cxn>
              <a:cxn ang="0">
                <a:pos x="connsiteX1" y="connsiteY1"/>
              </a:cxn>
              <a:cxn ang="0">
                <a:pos x="connsiteX2" y="connsiteY2"/>
              </a:cxn>
            </a:cxnLst>
            <a:rect l="l" t="t" r="r" b="b"/>
            <a:pathLst>
              <a:path w="2386676" h="715694">
                <a:moveTo>
                  <a:pt x="0" y="292133"/>
                </a:moveTo>
                <a:cubicBezTo>
                  <a:pt x="304753" y="563581"/>
                  <a:pt x="664433" y="781082"/>
                  <a:pt x="1362231" y="697610"/>
                </a:cubicBezTo>
                <a:cubicBezTo>
                  <a:pt x="2068773" y="605391"/>
                  <a:pt x="2135064" y="276549"/>
                  <a:pt x="2386676" y="0"/>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Freihandform: Form 19">
            <a:extLst>
              <a:ext uri="{FF2B5EF4-FFF2-40B4-BE49-F238E27FC236}">
                <a16:creationId xmlns:a16="http://schemas.microsoft.com/office/drawing/2014/main" id="{17711FDB-8A79-2FFD-9894-2DBD404114C3}"/>
              </a:ext>
            </a:extLst>
          </p:cNvPr>
          <p:cNvSpPr/>
          <p:nvPr/>
        </p:nvSpPr>
        <p:spPr>
          <a:xfrm>
            <a:off x="8239139" y="2534151"/>
            <a:ext cx="3372007" cy="1699482"/>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610929"/>
              <a:gd name="connsiteX1" fmla="*/ 1066667 w 2460567"/>
              <a:gd name="connsiteY1" fmla="*/ 479762 h 610929"/>
              <a:gd name="connsiteX2" fmla="*/ 2460567 w 2460567"/>
              <a:gd name="connsiteY2" fmla="*/ 539139 h 61092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17158"/>
              <a:gd name="connsiteX1" fmla="*/ 1066667 w 2460567"/>
              <a:gd name="connsiteY1" fmla="*/ 479762 h 717158"/>
              <a:gd name="connsiteX2" fmla="*/ 2460567 w 2460567"/>
              <a:gd name="connsiteY2" fmla="*/ 539139 h 717158"/>
              <a:gd name="connsiteX0" fmla="*/ 0 w 1195700"/>
              <a:gd name="connsiteY0" fmla="*/ 0 h 1621304"/>
              <a:gd name="connsiteX1" fmla="*/ 1066667 w 1195700"/>
              <a:gd name="connsiteY1" fmla="*/ 479762 h 1621304"/>
              <a:gd name="connsiteX2" fmla="*/ 1185949 w 1195700"/>
              <a:gd name="connsiteY2" fmla="*/ 1592085 h 1621304"/>
              <a:gd name="connsiteX0" fmla="*/ 0 w 1256641"/>
              <a:gd name="connsiteY0" fmla="*/ 0 h 1592085"/>
              <a:gd name="connsiteX1" fmla="*/ 1066667 w 1256641"/>
              <a:gd name="connsiteY1" fmla="*/ 479762 h 1592085"/>
              <a:gd name="connsiteX2" fmla="*/ 1185949 w 1256641"/>
              <a:gd name="connsiteY2" fmla="*/ 1592085 h 1592085"/>
              <a:gd name="connsiteX0" fmla="*/ 0 w 1200894"/>
              <a:gd name="connsiteY0" fmla="*/ 0 h 1776812"/>
              <a:gd name="connsiteX1" fmla="*/ 1066667 w 1200894"/>
              <a:gd name="connsiteY1" fmla="*/ 479762 h 1776812"/>
              <a:gd name="connsiteX2" fmla="*/ 991985 w 1200894"/>
              <a:gd name="connsiteY2" fmla="*/ 1776812 h 1776812"/>
              <a:gd name="connsiteX0" fmla="*/ 0 w 1282160"/>
              <a:gd name="connsiteY0" fmla="*/ 0 h 1776812"/>
              <a:gd name="connsiteX1" fmla="*/ 1066667 w 1282160"/>
              <a:gd name="connsiteY1" fmla="*/ 479762 h 1776812"/>
              <a:gd name="connsiteX2" fmla="*/ 991985 w 1282160"/>
              <a:gd name="connsiteY2" fmla="*/ 1776812 h 1776812"/>
              <a:gd name="connsiteX0" fmla="*/ 0 w 1274806"/>
              <a:gd name="connsiteY0" fmla="*/ 0 h 1629030"/>
              <a:gd name="connsiteX1" fmla="*/ 1066667 w 1274806"/>
              <a:gd name="connsiteY1" fmla="*/ 479762 h 1629030"/>
              <a:gd name="connsiteX2" fmla="*/ 973513 w 1274806"/>
              <a:gd name="connsiteY2" fmla="*/ 1629030 h 1629030"/>
              <a:gd name="connsiteX0" fmla="*/ 0 w 1274806"/>
              <a:gd name="connsiteY0" fmla="*/ 0 h 1712157"/>
              <a:gd name="connsiteX1" fmla="*/ 1066667 w 1274806"/>
              <a:gd name="connsiteY1" fmla="*/ 479762 h 1712157"/>
              <a:gd name="connsiteX2" fmla="*/ 973513 w 1274806"/>
              <a:gd name="connsiteY2" fmla="*/ 1712157 h 1712157"/>
              <a:gd name="connsiteX0" fmla="*/ 0 w 1338340"/>
              <a:gd name="connsiteY0" fmla="*/ 0 h 1712157"/>
              <a:gd name="connsiteX1" fmla="*/ 1066667 w 1338340"/>
              <a:gd name="connsiteY1" fmla="*/ 479762 h 1712157"/>
              <a:gd name="connsiteX2" fmla="*/ 973513 w 1338340"/>
              <a:gd name="connsiteY2" fmla="*/ 1712157 h 1712157"/>
              <a:gd name="connsiteX0" fmla="*/ 0 w 1373085"/>
              <a:gd name="connsiteY0" fmla="*/ 0 h 1712157"/>
              <a:gd name="connsiteX1" fmla="*/ 1131321 w 1373085"/>
              <a:gd name="connsiteY1" fmla="*/ 562890 h 1712157"/>
              <a:gd name="connsiteX2" fmla="*/ 973513 w 1373085"/>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40168"/>
              <a:gd name="connsiteY0" fmla="*/ 0 h 1767575"/>
              <a:gd name="connsiteX1" fmla="*/ 1269866 w 1440168"/>
              <a:gd name="connsiteY1" fmla="*/ 618308 h 1767575"/>
              <a:gd name="connsiteX2" fmla="*/ 1010458 w 1440168"/>
              <a:gd name="connsiteY2" fmla="*/ 1767575 h 1767575"/>
              <a:gd name="connsiteX0" fmla="*/ 0 w 1572912"/>
              <a:gd name="connsiteY0" fmla="*/ 0 h 1767575"/>
              <a:gd name="connsiteX1" fmla="*/ 1269866 w 1572912"/>
              <a:gd name="connsiteY1" fmla="*/ 618308 h 1767575"/>
              <a:gd name="connsiteX2" fmla="*/ 1010458 w 1572912"/>
              <a:gd name="connsiteY2" fmla="*/ 1767575 h 1767575"/>
              <a:gd name="connsiteX0" fmla="*/ 0 w 2672137"/>
              <a:gd name="connsiteY0" fmla="*/ 0 h 1757848"/>
              <a:gd name="connsiteX1" fmla="*/ 2369091 w 2672137"/>
              <a:gd name="connsiteY1" fmla="*/ 608581 h 1757848"/>
              <a:gd name="connsiteX2" fmla="*/ 2109683 w 2672137"/>
              <a:gd name="connsiteY2" fmla="*/ 1757848 h 1757848"/>
              <a:gd name="connsiteX0" fmla="*/ 0 w 3026926"/>
              <a:gd name="connsiteY0" fmla="*/ 0 h 1757848"/>
              <a:gd name="connsiteX1" fmla="*/ 2826291 w 3026926"/>
              <a:gd name="connsiteY1" fmla="*/ 754496 h 1757848"/>
              <a:gd name="connsiteX2" fmla="*/ 2109683 w 3026926"/>
              <a:gd name="connsiteY2" fmla="*/ 1757848 h 1757848"/>
              <a:gd name="connsiteX0" fmla="*/ 0 w 3242468"/>
              <a:gd name="connsiteY0" fmla="*/ 0 h 1699482"/>
              <a:gd name="connsiteX1" fmla="*/ 2826291 w 3242468"/>
              <a:gd name="connsiteY1" fmla="*/ 754496 h 1699482"/>
              <a:gd name="connsiteX2" fmla="*/ 2848985 w 3242468"/>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372007"/>
              <a:gd name="connsiteY0" fmla="*/ 0 h 1699482"/>
              <a:gd name="connsiteX1" fmla="*/ 2836019 w 3372007"/>
              <a:gd name="connsiteY1" fmla="*/ 861500 h 1699482"/>
              <a:gd name="connsiteX2" fmla="*/ 2848985 w 3372007"/>
              <a:gd name="connsiteY2" fmla="*/ 1699482 h 1699482"/>
            </a:gdLst>
            <a:ahLst/>
            <a:cxnLst>
              <a:cxn ang="0">
                <a:pos x="connsiteX0" y="connsiteY0"/>
              </a:cxn>
              <a:cxn ang="0">
                <a:pos x="connsiteX1" y="connsiteY1"/>
              </a:cxn>
              <a:cxn ang="0">
                <a:pos x="connsiteX2" y="connsiteY2"/>
              </a:cxn>
            </a:cxnLst>
            <a:rect l="l" t="t" r="r" b="b"/>
            <a:pathLst>
              <a:path w="3372007" h="1699482">
                <a:moveTo>
                  <a:pt x="0" y="0"/>
                </a:moveTo>
                <a:cubicBezTo>
                  <a:pt x="210523" y="54098"/>
                  <a:pt x="1796672" y="400813"/>
                  <a:pt x="2836019" y="861500"/>
                </a:cubicBezTo>
                <a:cubicBezTo>
                  <a:pt x="3719036" y="1223828"/>
                  <a:pt x="3356721" y="1503013"/>
                  <a:pt x="2848985" y="1699482"/>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4" name="Rechteck: abgerundete Ecken 23">
            <a:extLst>
              <a:ext uri="{FF2B5EF4-FFF2-40B4-BE49-F238E27FC236}">
                <a16:creationId xmlns:a16="http://schemas.microsoft.com/office/drawing/2014/main" id="{45BF53EE-44E0-E73E-201B-2366BBA96EA1}"/>
              </a:ext>
            </a:extLst>
          </p:cNvPr>
          <p:cNvSpPr/>
          <p:nvPr/>
        </p:nvSpPr>
        <p:spPr>
          <a:xfrm>
            <a:off x="1322962" y="2996118"/>
            <a:ext cx="136187" cy="1926077"/>
          </a:xfrm>
          <a:prstGeom prst="roundRect">
            <a:avLst>
              <a:gd name="adj" fmla="val 36074"/>
            </a:avLst>
          </a:prstGeom>
          <a:solidFill>
            <a:schemeClr val="accent3">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Rechteck: abgerundete Ecken 29">
            <a:extLst>
              <a:ext uri="{FF2B5EF4-FFF2-40B4-BE49-F238E27FC236}">
                <a16:creationId xmlns:a16="http://schemas.microsoft.com/office/drawing/2014/main" id="{FEB9BEA1-FFE7-DB7F-A446-E5938E4E34A8}"/>
              </a:ext>
            </a:extLst>
          </p:cNvPr>
          <p:cNvSpPr/>
          <p:nvPr/>
        </p:nvSpPr>
        <p:spPr>
          <a:xfrm>
            <a:off x="1322961" y="2779221"/>
            <a:ext cx="136187" cy="214213"/>
          </a:xfrm>
          <a:prstGeom prst="roundRect">
            <a:avLst>
              <a:gd name="adj" fmla="val 36074"/>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chemeClr val="accent2">
                  <a:lumMod val="60000"/>
                  <a:lumOff val="40000"/>
                </a:schemeClr>
              </a:solidFill>
            </a:endParaRPr>
          </a:p>
        </p:txBody>
      </p:sp>
      <p:sp>
        <p:nvSpPr>
          <p:cNvPr id="9" name="Rechteck: abgerundete Ecken 8">
            <a:extLst>
              <a:ext uri="{FF2B5EF4-FFF2-40B4-BE49-F238E27FC236}">
                <a16:creationId xmlns:a16="http://schemas.microsoft.com/office/drawing/2014/main" id="{FCAAF8A5-8F59-E6FD-80A4-043E76D5F999}"/>
              </a:ext>
            </a:extLst>
          </p:cNvPr>
          <p:cNvSpPr/>
          <p:nvPr/>
        </p:nvSpPr>
        <p:spPr>
          <a:xfrm>
            <a:off x="1322960" y="2562324"/>
            <a:ext cx="136187" cy="214213"/>
          </a:xfrm>
          <a:prstGeom prst="roundRect">
            <a:avLst>
              <a:gd name="adj" fmla="val 36074"/>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chemeClr val="accent2">
                  <a:lumMod val="60000"/>
                  <a:lumOff val="40000"/>
                </a:schemeClr>
              </a:solidFill>
            </a:endParaRPr>
          </a:p>
        </p:txBody>
      </p:sp>
      <p:pic>
        <p:nvPicPr>
          <p:cNvPr id="7" name="Grafik 6">
            <a:extLst>
              <a:ext uri="{FF2B5EF4-FFF2-40B4-BE49-F238E27FC236}">
                <a16:creationId xmlns:a16="http://schemas.microsoft.com/office/drawing/2014/main" id="{C5746D30-3765-86C6-DF6E-D414DF6640AA}"/>
              </a:ext>
            </a:extLst>
          </p:cNvPr>
          <p:cNvPicPr>
            <a:picLocks noChangeAspect="1"/>
          </p:cNvPicPr>
          <p:nvPr/>
        </p:nvPicPr>
        <p:blipFill>
          <a:blip r:embed="rId6">
            <a:extLst>
              <a:ext uri="{28A0092B-C50C-407E-A947-70E740481C1C}">
                <a14:useLocalDpi xmlns:a14="http://schemas.microsoft.com/office/drawing/2010/main" val="0"/>
              </a:ext>
            </a:extLst>
          </a:blip>
          <a:srcRect/>
          <a:stretch/>
        </p:blipFill>
        <p:spPr>
          <a:xfrm>
            <a:off x="496841" y="6892142"/>
            <a:ext cx="6076817" cy="2804685"/>
          </a:xfrm>
          <a:prstGeom prst="rect">
            <a:avLst/>
          </a:prstGeom>
        </p:spPr>
      </p:pic>
      <p:sp>
        <p:nvSpPr>
          <p:cNvPr id="8" name="Rechteck: abgerundete Ecken 7">
            <a:extLst>
              <a:ext uri="{FF2B5EF4-FFF2-40B4-BE49-F238E27FC236}">
                <a16:creationId xmlns:a16="http://schemas.microsoft.com/office/drawing/2014/main" id="{5325D068-FC02-BB0C-F16F-C0253D729E34}"/>
              </a:ext>
            </a:extLst>
          </p:cNvPr>
          <p:cNvSpPr/>
          <p:nvPr/>
        </p:nvSpPr>
        <p:spPr>
          <a:xfrm>
            <a:off x="1089578" y="7948558"/>
            <a:ext cx="136187" cy="1316092"/>
          </a:xfrm>
          <a:prstGeom prst="roundRect">
            <a:avLst>
              <a:gd name="adj" fmla="val 36074"/>
            </a:avLst>
          </a:prstGeom>
          <a:solidFill>
            <a:schemeClr val="tx2">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1" name="Rechteck: abgerundete Ecken 10">
            <a:extLst>
              <a:ext uri="{FF2B5EF4-FFF2-40B4-BE49-F238E27FC236}">
                <a16:creationId xmlns:a16="http://schemas.microsoft.com/office/drawing/2014/main" id="{4AC981BC-F2BF-AB0E-5FDF-FBD39DF9044B}"/>
              </a:ext>
            </a:extLst>
          </p:cNvPr>
          <p:cNvSpPr/>
          <p:nvPr/>
        </p:nvSpPr>
        <p:spPr>
          <a:xfrm>
            <a:off x="7746992" y="7105650"/>
            <a:ext cx="3357590" cy="1221448"/>
          </a:xfrm>
          <a:prstGeom prst="roundRect">
            <a:avLst>
              <a:gd name="adj" fmla="val 36074"/>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mc:AlternateContent xmlns:mc="http://schemas.openxmlformats.org/markup-compatibility/2006" xmlns:a14="http://schemas.microsoft.com/office/drawing/2010/main">
        <mc:Choice Requires="a14">
          <p:sp>
            <p:nvSpPr>
              <p:cNvPr id="12" name="Textfeld 11">
                <a:extLst>
                  <a:ext uri="{FF2B5EF4-FFF2-40B4-BE49-F238E27FC236}">
                    <a16:creationId xmlns:a16="http://schemas.microsoft.com/office/drawing/2014/main" id="{BBF507AA-1981-FDAC-F93A-95CA0353A881}"/>
                  </a:ext>
                </a:extLst>
              </p:cNvPr>
              <p:cNvSpPr txBox="1"/>
              <p:nvPr/>
            </p:nvSpPr>
            <p:spPr>
              <a:xfrm>
                <a:off x="8025277" y="7278155"/>
                <a:ext cx="2853281" cy="84247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b="0" i="0" smtClean="0">
                              <a:latin typeface="Cambria Math" panose="02040503050406030204" pitchFamily="18" charset="0"/>
                            </a:rPr>
                            <m:t>Δ</m:t>
                          </m:r>
                          <m:r>
                            <a:rPr lang="de-DE" b="0" i="1" smtClean="0">
                              <a:latin typeface="Cambria Math" panose="02040503050406030204" pitchFamily="18" charset="0"/>
                            </a:rPr>
                            <m:t>𝑡</m:t>
                          </m:r>
                        </m:sub>
                      </m:sSub>
                      <m:r>
                        <a:rPr lang="de-DE" b="0" i="1" smtClean="0">
                          <a:latin typeface="Cambria Math" panose="02040503050406030204" pitchFamily="18" charset="0"/>
                        </a:rPr>
                        <m:t>=</m:t>
                      </m:r>
                      <m:d>
                        <m:dPr>
                          <m:ctrlPr>
                            <a:rPr lang="de-DE" i="1">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i="1">
                                    <a:latin typeface="Cambria Math" panose="02040503050406030204" pitchFamily="18" charset="0"/>
                                  </a:rPr>
                                  <m:t>𝑚</m:t>
                                </m:r>
                              </m:e>
                            </m:mr>
                            <m:mr>
                              <m:e>
                                <m:r>
                                  <a:rPr lang="de-DE" b="0" i="1" smtClean="0">
                                    <a:latin typeface="Cambria Math" panose="02040503050406030204" pitchFamily="18" charset="0"/>
                                  </a:rPr>
                                  <m:t>𝑟</m:t>
                                </m:r>
                              </m:e>
                            </m:mr>
                            <m:mr>
                              <m:e>
                                <m:r>
                                  <a:rPr lang="de-DE" i="1">
                                    <a:latin typeface="Cambria Math" panose="02040503050406030204" pitchFamily="18" charset="0"/>
                                  </a:rPr>
                                  <m:t>𝑣</m:t>
                                </m:r>
                              </m:e>
                            </m:mr>
                          </m:m>
                        </m:e>
                      </m:d>
                      <m:r>
                        <a:rPr lang="de-DE" b="0" i="1" smtClean="0">
                          <a:latin typeface="Cambria Math" panose="02040503050406030204" pitchFamily="18" charset="0"/>
                        </a:rPr>
                        <m:t>=</m:t>
                      </m:r>
                      <m:nary>
                        <m:naryPr>
                          <m:limLoc m:val="undOvr"/>
                          <m:ctrlPr>
                            <a:rPr lang="de-DE" b="0" i="1" smtClean="0">
                              <a:latin typeface="Cambria Math" panose="02040503050406030204" pitchFamily="18" charset="0"/>
                            </a:rPr>
                          </m:ctrlPr>
                        </m:naryPr>
                        <m:sub>
                          <m:r>
                            <m:rPr>
                              <m:brk m:alnAt="24"/>
                            </m:rPr>
                            <a:rPr lang="de-DE" b="0" i="1" smtClean="0">
                              <a:latin typeface="Cambria Math" panose="02040503050406030204" pitchFamily="18" charset="0"/>
                            </a:rPr>
                            <m:t>𝑡</m:t>
                          </m:r>
                        </m:sub>
                        <m:sup>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a:latin typeface="Cambria Math" panose="02040503050406030204" pitchFamily="18" charset="0"/>
                            </a:rPr>
                            <m:t>Δ</m:t>
                          </m:r>
                          <m:r>
                            <a:rPr lang="de-DE" i="1">
                              <a:latin typeface="Cambria Math" panose="02040503050406030204" pitchFamily="18" charset="0"/>
                            </a:rPr>
                            <m:t>𝑡</m:t>
                          </m:r>
                        </m:sup>
                        <m:e>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 </m:t>
                          </m:r>
                          <m:r>
                            <a:rPr lang="de-DE" b="0" i="1" smtClean="0">
                              <a:latin typeface="Cambria Math" panose="02040503050406030204" pitchFamily="18" charset="0"/>
                            </a:rPr>
                            <m:t>𝑑𝑌</m:t>
                          </m:r>
                        </m:e>
                      </m:nary>
                    </m:oMath>
                  </m:oMathPara>
                </a14:m>
                <a:endParaRPr lang="de-DE" dirty="0"/>
              </a:p>
            </p:txBody>
          </p:sp>
        </mc:Choice>
        <mc:Fallback xmlns="">
          <p:sp>
            <p:nvSpPr>
              <p:cNvPr id="12" name="Textfeld 11">
                <a:extLst>
                  <a:ext uri="{FF2B5EF4-FFF2-40B4-BE49-F238E27FC236}">
                    <a16:creationId xmlns:a16="http://schemas.microsoft.com/office/drawing/2014/main" id="{BBF507AA-1981-FDAC-F93A-95CA0353A881}"/>
                  </a:ext>
                </a:extLst>
              </p:cNvPr>
              <p:cNvSpPr txBox="1">
                <a:spLocks noRot="1" noChangeAspect="1" noMove="1" noResize="1" noEditPoints="1" noAdjustHandles="1" noChangeArrowheads="1" noChangeShapeType="1" noTextEdit="1"/>
              </p:cNvSpPr>
              <p:nvPr/>
            </p:nvSpPr>
            <p:spPr>
              <a:xfrm>
                <a:off x="8025277" y="7278155"/>
                <a:ext cx="2853281" cy="842475"/>
              </a:xfrm>
              <a:prstGeom prst="rect">
                <a:avLst/>
              </a:prstGeom>
              <a:blipFill>
                <a:blip r:embed="rId7"/>
                <a:stretch>
                  <a:fillRect/>
                </a:stretch>
              </a:blipFill>
            </p:spPr>
            <p:txBody>
              <a:bodyPr/>
              <a:lstStyle/>
              <a:p>
                <a:r>
                  <a:rPr lang="de-DE">
                    <a:noFill/>
                  </a:rPr>
                  <a:t> </a:t>
                </a:r>
              </a:p>
            </p:txBody>
          </p:sp>
        </mc:Fallback>
      </mc:AlternateContent>
    </p:spTree>
    <p:extLst>
      <p:ext uri="{BB962C8B-B14F-4D97-AF65-F5344CB8AC3E}">
        <p14:creationId xmlns:p14="http://schemas.microsoft.com/office/powerpoint/2010/main" val="167499148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7C0A743-26DD-1B89-64C9-5B14D332973E}"/>
            </a:ext>
          </a:extLst>
        </p:cNvPr>
        <p:cNvGrpSpPr/>
        <p:nvPr/>
      </p:nvGrpSpPr>
      <p:grpSpPr>
        <a:xfrm>
          <a:off x="0" y="0"/>
          <a:ext cx="0" cy="0"/>
          <a:chOff x="0" y="0"/>
          <a:chExt cx="0" cy="0"/>
        </a:xfrm>
      </p:grpSpPr>
      <p:sp>
        <p:nvSpPr>
          <p:cNvPr id="9" name="Rechteck: abgerundete Ecken 8">
            <a:extLst>
              <a:ext uri="{FF2B5EF4-FFF2-40B4-BE49-F238E27FC236}">
                <a16:creationId xmlns:a16="http://schemas.microsoft.com/office/drawing/2014/main" id="{1AB22515-F4A9-9524-044F-F886C508973F}"/>
              </a:ext>
            </a:extLst>
          </p:cNvPr>
          <p:cNvSpPr/>
          <p:nvPr/>
        </p:nvSpPr>
        <p:spPr>
          <a:xfrm>
            <a:off x="7746992" y="4305300"/>
            <a:ext cx="3357590" cy="1221448"/>
          </a:xfrm>
          <a:prstGeom prst="roundRect">
            <a:avLst>
              <a:gd name="adj" fmla="val 36074"/>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6" name="Rechteck 35">
            <a:extLst>
              <a:ext uri="{FF2B5EF4-FFF2-40B4-BE49-F238E27FC236}">
                <a16:creationId xmlns:a16="http://schemas.microsoft.com/office/drawing/2014/main" id="{02100E79-C6F4-8C35-7F34-C31FB0750EA4}"/>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8EA4BC35-7320-9539-98E9-53461004A4DC}"/>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DC2379FF-0185-E0A6-94CB-971CC504475E}"/>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97871CB9-5155-5B98-B69B-220B8F5E1B36}"/>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78730E45-5D62-310E-2470-6675EC5C04FA}"/>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C6F15962-1F37-7ADD-D69C-364BFD211D15}"/>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8035D9B4-C0F6-228E-0E79-4AC3A71419BF}"/>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B394266A-610A-74F4-D1C3-AA4E2E649CD9}"/>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B0C4E554-0E68-4DCC-105E-E25F87154FE6}"/>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6" name="Grafik 5">
            <a:extLst>
              <a:ext uri="{FF2B5EF4-FFF2-40B4-BE49-F238E27FC236}">
                <a16:creationId xmlns:a16="http://schemas.microsoft.com/office/drawing/2014/main" id="{4E1A8AAF-E111-C59A-93AD-9ACEE70F5FA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496841" y="1862942"/>
            <a:ext cx="6076817" cy="2804685"/>
          </a:xfrm>
          <a:prstGeom prst="rect">
            <a:avLst/>
          </a:prstGeom>
        </p:spPr>
      </p:pic>
      <p:sp>
        <p:nvSpPr>
          <p:cNvPr id="10" name="Titel 7">
            <a:extLst>
              <a:ext uri="{FF2B5EF4-FFF2-40B4-BE49-F238E27FC236}">
                <a16:creationId xmlns:a16="http://schemas.microsoft.com/office/drawing/2014/main" id="{D3BAC580-56DC-297C-F88F-ECA0A5DD681E}"/>
              </a:ext>
            </a:extLst>
          </p:cNvPr>
          <p:cNvSpPr>
            <a:spLocks noGrp="1"/>
          </p:cNvSpPr>
          <p:nvPr>
            <p:ph type="title"/>
          </p:nvPr>
        </p:nvSpPr>
        <p:spPr>
          <a:xfrm>
            <a:off x="4524367" y="-1185077"/>
            <a:ext cx="3091942" cy="1009563"/>
          </a:xfrm>
        </p:spPr>
        <p:txBody>
          <a:bodyPr/>
          <a:lstStyle/>
          <a:p>
            <a:r>
              <a:rPr lang="de-DE" dirty="0"/>
              <a:t>Simulation</a:t>
            </a:r>
          </a:p>
        </p:txBody>
      </p:sp>
      <mc:AlternateContent xmlns:mc="http://schemas.openxmlformats.org/markup-compatibility/2006" xmlns:a14="http://schemas.microsoft.com/office/drawing/2010/main">
        <mc:Choice Requires="a14">
          <p:sp>
            <p:nvSpPr>
              <p:cNvPr id="13" name="Textfeld 12">
                <a:extLst>
                  <a:ext uri="{FF2B5EF4-FFF2-40B4-BE49-F238E27FC236}">
                    <a16:creationId xmlns:a16="http://schemas.microsoft.com/office/drawing/2014/main" id="{8104BE15-E3B9-432D-06EA-FD06AABCF8AF}"/>
                  </a:ext>
                </a:extLst>
              </p:cNvPr>
              <p:cNvSpPr txBox="1"/>
              <p:nvPr/>
            </p:nvSpPr>
            <p:spPr>
              <a:xfrm>
                <a:off x="8025277" y="4477805"/>
                <a:ext cx="2853281" cy="84247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b="0" i="0" smtClean="0">
                              <a:latin typeface="Cambria Math" panose="02040503050406030204" pitchFamily="18" charset="0"/>
                            </a:rPr>
                            <m:t>Δ</m:t>
                          </m:r>
                          <m:r>
                            <a:rPr lang="de-DE" b="0" i="1" smtClean="0">
                              <a:latin typeface="Cambria Math" panose="02040503050406030204" pitchFamily="18" charset="0"/>
                            </a:rPr>
                            <m:t>𝑡</m:t>
                          </m:r>
                        </m:sub>
                      </m:sSub>
                      <m:r>
                        <a:rPr lang="de-DE" b="0" i="1" smtClean="0">
                          <a:latin typeface="Cambria Math" panose="02040503050406030204" pitchFamily="18" charset="0"/>
                        </a:rPr>
                        <m:t>=</m:t>
                      </m:r>
                      <m:d>
                        <m:dPr>
                          <m:ctrlPr>
                            <a:rPr lang="de-DE" i="1">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i="1">
                                    <a:latin typeface="Cambria Math" panose="02040503050406030204" pitchFamily="18" charset="0"/>
                                  </a:rPr>
                                  <m:t>𝑚</m:t>
                                </m:r>
                              </m:e>
                            </m:mr>
                            <m:mr>
                              <m:e>
                                <m:r>
                                  <a:rPr lang="de-DE" b="0" i="1" smtClean="0">
                                    <a:latin typeface="Cambria Math" panose="02040503050406030204" pitchFamily="18" charset="0"/>
                                  </a:rPr>
                                  <m:t>𝑟</m:t>
                                </m:r>
                              </m:e>
                            </m:mr>
                            <m:mr>
                              <m:e>
                                <m:r>
                                  <a:rPr lang="de-DE" i="1">
                                    <a:latin typeface="Cambria Math" panose="02040503050406030204" pitchFamily="18" charset="0"/>
                                  </a:rPr>
                                  <m:t>𝑣</m:t>
                                </m:r>
                              </m:e>
                            </m:mr>
                          </m:m>
                        </m:e>
                      </m:d>
                      <m:r>
                        <a:rPr lang="de-DE" b="0" i="1" smtClean="0">
                          <a:latin typeface="Cambria Math" panose="02040503050406030204" pitchFamily="18" charset="0"/>
                        </a:rPr>
                        <m:t>=</m:t>
                      </m:r>
                      <m:nary>
                        <m:naryPr>
                          <m:limLoc m:val="undOvr"/>
                          <m:ctrlPr>
                            <a:rPr lang="de-DE" b="0" i="1" smtClean="0">
                              <a:latin typeface="Cambria Math" panose="02040503050406030204" pitchFamily="18" charset="0"/>
                            </a:rPr>
                          </m:ctrlPr>
                        </m:naryPr>
                        <m:sub>
                          <m:r>
                            <m:rPr>
                              <m:brk m:alnAt="24"/>
                            </m:rPr>
                            <a:rPr lang="de-DE" b="0" i="1" smtClean="0">
                              <a:latin typeface="Cambria Math" panose="02040503050406030204" pitchFamily="18" charset="0"/>
                            </a:rPr>
                            <m:t>𝑡</m:t>
                          </m:r>
                        </m:sub>
                        <m:sup>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a:latin typeface="Cambria Math" panose="02040503050406030204" pitchFamily="18" charset="0"/>
                            </a:rPr>
                            <m:t>Δ</m:t>
                          </m:r>
                          <m:r>
                            <a:rPr lang="de-DE" i="1">
                              <a:latin typeface="Cambria Math" panose="02040503050406030204" pitchFamily="18" charset="0"/>
                            </a:rPr>
                            <m:t>𝑡</m:t>
                          </m:r>
                        </m:sup>
                        <m:e>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 </m:t>
                          </m:r>
                          <m:r>
                            <a:rPr lang="de-DE" b="0" i="1" smtClean="0">
                              <a:latin typeface="Cambria Math" panose="02040503050406030204" pitchFamily="18" charset="0"/>
                            </a:rPr>
                            <m:t>𝑑𝑌</m:t>
                          </m:r>
                        </m:e>
                      </m:nary>
                    </m:oMath>
                  </m:oMathPara>
                </a14:m>
                <a:endParaRPr lang="de-DE" dirty="0"/>
              </a:p>
            </p:txBody>
          </p:sp>
        </mc:Choice>
        <mc:Fallback xmlns="">
          <p:sp>
            <p:nvSpPr>
              <p:cNvPr id="13" name="Textfeld 12">
                <a:extLst>
                  <a:ext uri="{FF2B5EF4-FFF2-40B4-BE49-F238E27FC236}">
                    <a16:creationId xmlns:a16="http://schemas.microsoft.com/office/drawing/2014/main" id="{8104BE15-E3B9-432D-06EA-FD06AABCF8AF}"/>
                  </a:ext>
                </a:extLst>
              </p:cNvPr>
              <p:cNvSpPr txBox="1">
                <a:spLocks noRot="1" noChangeAspect="1" noMove="1" noResize="1" noEditPoints="1" noAdjustHandles="1" noChangeArrowheads="1" noChangeShapeType="1" noTextEdit="1"/>
              </p:cNvSpPr>
              <p:nvPr/>
            </p:nvSpPr>
            <p:spPr>
              <a:xfrm>
                <a:off x="8025277" y="4477805"/>
                <a:ext cx="2853281" cy="842475"/>
              </a:xfrm>
              <a:prstGeom prst="rect">
                <a:avLst/>
              </a:prstGeom>
              <a:blipFill>
                <a:blip r:embed="rId6"/>
                <a:stretch>
                  <a:fillRect/>
                </a:stretch>
              </a:blipFill>
            </p:spPr>
            <p:txBody>
              <a:bodyPr/>
              <a:lstStyle/>
              <a:p>
                <a:r>
                  <a:rPr lang="de-DE">
                    <a:noFill/>
                  </a:rPr>
                  <a:t> </a:t>
                </a:r>
              </a:p>
            </p:txBody>
          </p:sp>
        </mc:Fallback>
      </mc:AlternateContent>
      <p:sp>
        <p:nvSpPr>
          <p:cNvPr id="15" name="Rechteck: abgerundete Ecken 14">
            <a:extLst>
              <a:ext uri="{FF2B5EF4-FFF2-40B4-BE49-F238E27FC236}">
                <a16:creationId xmlns:a16="http://schemas.microsoft.com/office/drawing/2014/main" id="{675B55B0-D5B1-6EEC-BFB7-43BDF8496D45}"/>
              </a:ext>
            </a:extLst>
          </p:cNvPr>
          <p:cNvSpPr/>
          <p:nvPr/>
        </p:nvSpPr>
        <p:spPr>
          <a:xfrm>
            <a:off x="1089578" y="2919358"/>
            <a:ext cx="136187" cy="1316092"/>
          </a:xfrm>
          <a:prstGeom prst="roundRect">
            <a:avLst>
              <a:gd name="adj" fmla="val 36074"/>
            </a:avLst>
          </a:prstGeom>
          <a:solidFill>
            <a:schemeClr val="tx2">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4" name="Grafik 13">
            <a:extLst>
              <a:ext uri="{FF2B5EF4-FFF2-40B4-BE49-F238E27FC236}">
                <a16:creationId xmlns:a16="http://schemas.microsoft.com/office/drawing/2014/main" id="{8DD2782D-385F-BD13-8496-641C98DD23D2}"/>
              </a:ext>
            </a:extLst>
          </p:cNvPr>
          <p:cNvPicPr>
            <a:picLocks noChangeAspect="1"/>
          </p:cNvPicPr>
          <p:nvPr/>
        </p:nvPicPr>
        <p:blipFill>
          <a:blip r:embed="rId7">
            <a:extLst>
              <a:ext uri="{28A0092B-C50C-407E-A947-70E740481C1C}">
                <a14:useLocalDpi xmlns:a14="http://schemas.microsoft.com/office/drawing/2010/main" val="0"/>
              </a:ext>
            </a:extLst>
          </a:blip>
          <a:srcRect/>
          <a:stretch/>
        </p:blipFill>
        <p:spPr>
          <a:xfrm>
            <a:off x="298010" y="-4570550"/>
            <a:ext cx="6878407" cy="4503194"/>
          </a:xfrm>
          <a:prstGeom prst="rect">
            <a:avLst/>
          </a:prstGeom>
        </p:spPr>
      </p:pic>
      <p:sp>
        <p:nvSpPr>
          <p:cNvPr id="16" name="Rechteck: abgerundete Ecken 15">
            <a:extLst>
              <a:ext uri="{FF2B5EF4-FFF2-40B4-BE49-F238E27FC236}">
                <a16:creationId xmlns:a16="http://schemas.microsoft.com/office/drawing/2014/main" id="{EB7F6DAF-C256-C0C3-ABAC-E05FC4CC151D}"/>
              </a:ext>
            </a:extLst>
          </p:cNvPr>
          <p:cNvSpPr/>
          <p:nvPr/>
        </p:nvSpPr>
        <p:spPr>
          <a:xfrm>
            <a:off x="1322962" y="-2547194"/>
            <a:ext cx="136187" cy="1926077"/>
          </a:xfrm>
          <a:prstGeom prst="roundRect">
            <a:avLst>
              <a:gd name="adj" fmla="val 36074"/>
            </a:avLst>
          </a:prstGeom>
          <a:solidFill>
            <a:schemeClr val="accent3">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Rechteck: abgerundete Ecken 16">
            <a:extLst>
              <a:ext uri="{FF2B5EF4-FFF2-40B4-BE49-F238E27FC236}">
                <a16:creationId xmlns:a16="http://schemas.microsoft.com/office/drawing/2014/main" id="{8A8776C0-F34E-754C-4C89-F1AEE3554808}"/>
              </a:ext>
            </a:extLst>
          </p:cNvPr>
          <p:cNvSpPr/>
          <p:nvPr/>
        </p:nvSpPr>
        <p:spPr>
          <a:xfrm>
            <a:off x="1322961" y="-2764091"/>
            <a:ext cx="136187" cy="214213"/>
          </a:xfrm>
          <a:prstGeom prst="roundRect">
            <a:avLst>
              <a:gd name="adj" fmla="val 36074"/>
            </a:avLst>
          </a:prstGeom>
          <a:solidFill>
            <a:schemeClr val="accent2">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chemeClr val="accent2">
                  <a:lumMod val="60000"/>
                  <a:lumOff val="40000"/>
                </a:schemeClr>
              </a:solidFill>
            </a:endParaRPr>
          </a:p>
        </p:txBody>
      </p:sp>
      <p:sp>
        <p:nvSpPr>
          <p:cNvPr id="18" name="Rechteck: abgerundete Ecken 17">
            <a:extLst>
              <a:ext uri="{FF2B5EF4-FFF2-40B4-BE49-F238E27FC236}">
                <a16:creationId xmlns:a16="http://schemas.microsoft.com/office/drawing/2014/main" id="{D253714F-4221-3EFE-C6DC-38750B8769B8}"/>
              </a:ext>
            </a:extLst>
          </p:cNvPr>
          <p:cNvSpPr/>
          <p:nvPr/>
        </p:nvSpPr>
        <p:spPr>
          <a:xfrm>
            <a:off x="1322960" y="-2980988"/>
            <a:ext cx="136187" cy="214213"/>
          </a:xfrm>
          <a:prstGeom prst="roundRect">
            <a:avLst>
              <a:gd name="adj" fmla="val 36074"/>
            </a:avLst>
          </a:prstGeom>
          <a:solidFill>
            <a:schemeClr val="accent1">
              <a:lumMod val="60000"/>
              <a:lumOff val="4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solidFill>
                <a:schemeClr val="accent2">
                  <a:lumMod val="60000"/>
                  <a:lumOff val="40000"/>
                </a:schemeClr>
              </a:solidFill>
            </a:endParaRPr>
          </a:p>
        </p:txBody>
      </p:sp>
      <p:sp>
        <p:nvSpPr>
          <p:cNvPr id="19" name="Rechteck: abgerundete Ecken 18">
            <a:extLst>
              <a:ext uri="{FF2B5EF4-FFF2-40B4-BE49-F238E27FC236}">
                <a16:creationId xmlns:a16="http://schemas.microsoft.com/office/drawing/2014/main" id="{6264B000-F62E-9870-B781-E0B044C5A54D}"/>
              </a:ext>
            </a:extLst>
          </p:cNvPr>
          <p:cNvSpPr/>
          <p:nvPr/>
        </p:nvSpPr>
        <p:spPr>
          <a:xfrm>
            <a:off x="9863936" y="2561655"/>
            <a:ext cx="1193021" cy="309964"/>
          </a:xfrm>
          <a:prstGeom prst="roundRect">
            <a:avLst>
              <a:gd name="adj" fmla="val 36074"/>
            </a:avLst>
          </a:prstGeom>
          <a:solidFill>
            <a:schemeClr val="accent1">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Rechteck: abgerundete Ecken 19">
            <a:extLst>
              <a:ext uri="{FF2B5EF4-FFF2-40B4-BE49-F238E27FC236}">
                <a16:creationId xmlns:a16="http://schemas.microsoft.com/office/drawing/2014/main" id="{259CC906-E020-2FFB-286D-5066DD564E43}"/>
              </a:ext>
            </a:extLst>
          </p:cNvPr>
          <p:cNvSpPr/>
          <p:nvPr/>
        </p:nvSpPr>
        <p:spPr>
          <a:xfrm>
            <a:off x="8124000" y="3324954"/>
            <a:ext cx="2733117" cy="620499"/>
          </a:xfrm>
          <a:prstGeom prst="roundRect">
            <a:avLst>
              <a:gd name="adj" fmla="val 36074"/>
            </a:avLst>
          </a:prstGeom>
          <a:solidFill>
            <a:schemeClr val="accent2">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1" name="Rechteck: abgerundete Ecken 20">
            <a:extLst>
              <a:ext uri="{FF2B5EF4-FFF2-40B4-BE49-F238E27FC236}">
                <a16:creationId xmlns:a16="http://schemas.microsoft.com/office/drawing/2014/main" id="{A91D60F6-A38B-C299-2CE5-AD18685E1D9C}"/>
              </a:ext>
            </a:extLst>
          </p:cNvPr>
          <p:cNvSpPr/>
          <p:nvPr/>
        </p:nvSpPr>
        <p:spPr>
          <a:xfrm>
            <a:off x="7699367" y="789562"/>
            <a:ext cx="3357590" cy="1017542"/>
          </a:xfrm>
          <a:prstGeom prst="roundRect">
            <a:avLst>
              <a:gd name="adj" fmla="val 36074"/>
            </a:avLst>
          </a:prstGeom>
          <a:solidFill>
            <a:schemeClr val="accent3">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22" name="Grafik 21" descr="Ein Bild, das Schwarz, Dunkelheit enthält.">
            <a:extLst>
              <a:ext uri="{FF2B5EF4-FFF2-40B4-BE49-F238E27FC236}">
                <a16:creationId xmlns:a16="http://schemas.microsoft.com/office/drawing/2014/main" id="{D36FA19E-F969-7397-D1EE-8639F219F680}"/>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7916282" y="907244"/>
            <a:ext cx="2834668" cy="786946"/>
          </a:xfrm>
          <a:prstGeom prst="rect">
            <a:avLst/>
          </a:prstGeom>
        </p:spPr>
      </p:pic>
      <mc:AlternateContent xmlns:mc="http://schemas.openxmlformats.org/markup-compatibility/2006" xmlns:a14="http://schemas.microsoft.com/office/drawing/2010/main">
        <mc:Choice Requires="a14">
          <p:sp>
            <p:nvSpPr>
              <p:cNvPr id="23" name="Textfeld 22">
                <a:extLst>
                  <a:ext uri="{FF2B5EF4-FFF2-40B4-BE49-F238E27FC236}">
                    <a16:creationId xmlns:a16="http://schemas.microsoft.com/office/drawing/2014/main" id="{FAF07D5B-D432-BC72-6D3A-011460DC1511}"/>
                  </a:ext>
                </a:extLst>
              </p:cNvPr>
              <p:cNvSpPr txBox="1"/>
              <p:nvPr/>
            </p:nvSpPr>
            <p:spPr>
              <a:xfrm>
                <a:off x="7433854" y="2638291"/>
                <a:ext cx="1049711" cy="6866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𝑜</m:t>
                          </m:r>
                        </m:sub>
                      </m:sSub>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r>
                                  <m:rPr>
                                    <m:brk m:alnAt="7"/>
                                  </m:rPr>
                                  <a:rPr lang="de-DE" b="0" i="1" smtClean="0">
                                    <a:latin typeface="Cambria Math" panose="02040503050406030204" pitchFamily="18" charset="0"/>
                                  </a:rPr>
                                  <m:t>𝑚</m:t>
                                </m:r>
                              </m:e>
                            </m:mr>
                            <m:mr>
                              <m:e>
                                <m:r>
                                  <a:rPr lang="de-DE" b="0" i="1" smtClean="0">
                                    <a:latin typeface="Cambria Math" panose="02040503050406030204" pitchFamily="18" charset="0"/>
                                  </a:rPr>
                                  <m:t>𝑟</m:t>
                                </m:r>
                              </m:e>
                            </m:mr>
                            <m:mr>
                              <m:e>
                                <m:r>
                                  <a:rPr lang="de-DE" b="0" i="1" smtClean="0">
                                    <a:latin typeface="Cambria Math" panose="02040503050406030204" pitchFamily="18" charset="0"/>
                                  </a:rPr>
                                  <m:t>𝑣</m:t>
                                </m:r>
                              </m:e>
                            </m:mr>
                          </m:m>
                        </m:e>
                      </m:d>
                    </m:oMath>
                  </m:oMathPara>
                </a14:m>
                <a:endParaRPr lang="de-DE" dirty="0"/>
              </a:p>
            </p:txBody>
          </p:sp>
        </mc:Choice>
        <mc:Fallback xmlns="">
          <p:sp>
            <p:nvSpPr>
              <p:cNvPr id="23" name="Textfeld 22">
                <a:extLst>
                  <a:ext uri="{FF2B5EF4-FFF2-40B4-BE49-F238E27FC236}">
                    <a16:creationId xmlns:a16="http://schemas.microsoft.com/office/drawing/2014/main" id="{FAF07D5B-D432-BC72-6D3A-011460DC1511}"/>
                  </a:ext>
                </a:extLst>
              </p:cNvPr>
              <p:cNvSpPr txBox="1">
                <a:spLocks noRot="1" noChangeAspect="1" noMove="1" noResize="1" noEditPoints="1" noAdjustHandles="1" noChangeArrowheads="1" noChangeShapeType="1" noTextEdit="1"/>
              </p:cNvSpPr>
              <p:nvPr/>
            </p:nvSpPr>
            <p:spPr>
              <a:xfrm>
                <a:off x="7433854" y="2638291"/>
                <a:ext cx="1049711" cy="686663"/>
              </a:xfrm>
              <a:prstGeom prst="rect">
                <a:avLst/>
              </a:prstGeom>
              <a:blipFill>
                <a:blip r:embed="rId9"/>
                <a:stretch>
                  <a:fillRect/>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24" name="Textfeld 23">
                <a:extLst>
                  <a:ext uri="{FF2B5EF4-FFF2-40B4-BE49-F238E27FC236}">
                    <a16:creationId xmlns:a16="http://schemas.microsoft.com/office/drawing/2014/main" id="{A5A19110-088E-7781-7381-92D9D2BE3896}"/>
                  </a:ext>
                </a:extLst>
              </p:cNvPr>
              <p:cNvSpPr txBox="1"/>
              <p:nvPr/>
            </p:nvSpPr>
            <p:spPr>
              <a:xfrm>
                <a:off x="9080555" y="2603345"/>
                <a:ext cx="2025042" cy="7337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𝑚</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𝑟</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𝑣</m:t>
                                    </m:r>
                                  </m:e>
                                </m:acc>
                              </m:e>
                            </m:mr>
                          </m:m>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b="0" i="1" smtClean="0">
                                    <a:latin typeface="Cambria Math" panose="02040503050406030204" pitchFamily="18" charset="0"/>
                                  </a:rPr>
                                  <m:t>0</m:t>
                                </m:r>
                              </m:e>
                            </m:mr>
                            <m:mr>
                              <m:e>
                                <m:r>
                                  <a:rPr lang="de-DE" b="0" i="1" smtClean="0">
                                    <a:latin typeface="Cambria Math" panose="02040503050406030204" pitchFamily="18" charset="0"/>
                                  </a:rPr>
                                  <m:t>𝑣</m:t>
                                </m:r>
                              </m:e>
                            </m:mr>
                            <m:mr>
                              <m:e>
                                <m:r>
                                  <a:rPr lang="de-DE" b="0" i="1" smtClean="0">
                                    <a:latin typeface="Cambria Math" panose="02040503050406030204" pitchFamily="18" charset="0"/>
                                  </a:rPr>
                                  <m:t>𝑎</m:t>
                                </m:r>
                              </m:e>
                            </m:mr>
                          </m:m>
                        </m:e>
                      </m:d>
                    </m:oMath>
                  </m:oMathPara>
                </a14:m>
                <a:endParaRPr lang="de-DE" dirty="0"/>
              </a:p>
            </p:txBody>
          </p:sp>
        </mc:Choice>
        <mc:Fallback xmlns="">
          <p:sp>
            <p:nvSpPr>
              <p:cNvPr id="24" name="Textfeld 23">
                <a:extLst>
                  <a:ext uri="{FF2B5EF4-FFF2-40B4-BE49-F238E27FC236}">
                    <a16:creationId xmlns:a16="http://schemas.microsoft.com/office/drawing/2014/main" id="{A5A19110-088E-7781-7381-92D9D2BE3896}"/>
                  </a:ext>
                </a:extLst>
              </p:cNvPr>
              <p:cNvSpPr txBox="1">
                <a:spLocks noRot="1" noChangeAspect="1" noMove="1" noResize="1" noEditPoints="1" noAdjustHandles="1" noChangeArrowheads="1" noChangeShapeType="1" noTextEdit="1"/>
              </p:cNvSpPr>
              <p:nvPr/>
            </p:nvSpPr>
            <p:spPr>
              <a:xfrm>
                <a:off x="9080555" y="2603345"/>
                <a:ext cx="2025042" cy="733791"/>
              </a:xfrm>
              <a:prstGeom prst="rect">
                <a:avLst/>
              </a:prstGeom>
              <a:blipFill>
                <a:blip r:embed="rId10"/>
                <a:stretch>
                  <a:fillRect/>
                </a:stretch>
              </a:blipFill>
            </p:spPr>
            <p:txBody>
              <a:bodyPr/>
              <a:lstStyle/>
              <a:p>
                <a:r>
                  <a:rPr lang="de-DE">
                    <a:noFill/>
                  </a:rPr>
                  <a:t> </a:t>
                </a:r>
              </a:p>
            </p:txBody>
          </p:sp>
        </mc:Fallback>
      </mc:AlternateContent>
      <p:sp>
        <p:nvSpPr>
          <p:cNvPr id="29" name="Freihandform: Form 28">
            <a:extLst>
              <a:ext uri="{FF2B5EF4-FFF2-40B4-BE49-F238E27FC236}">
                <a16:creationId xmlns:a16="http://schemas.microsoft.com/office/drawing/2014/main" id="{93F5AD86-C7D0-3F53-C186-EA7F05FDFD6E}"/>
              </a:ext>
            </a:extLst>
          </p:cNvPr>
          <p:cNvSpPr/>
          <p:nvPr/>
        </p:nvSpPr>
        <p:spPr>
          <a:xfrm>
            <a:off x="8266853" y="3140006"/>
            <a:ext cx="2386676" cy="715694"/>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86676"/>
              <a:gd name="connsiteY0" fmla="*/ 255188 h 492915"/>
              <a:gd name="connsiteX1" fmla="*/ 1362231 w 2386676"/>
              <a:gd name="connsiteY1" fmla="*/ 485568 h 492915"/>
              <a:gd name="connsiteX2" fmla="*/ 2386676 w 2386676"/>
              <a:gd name="connsiteY2" fmla="*/ 0 h 492915"/>
              <a:gd name="connsiteX0" fmla="*/ 0 w 2368203"/>
              <a:gd name="connsiteY0" fmla="*/ 310606 h 548333"/>
              <a:gd name="connsiteX1" fmla="*/ 1362231 w 2368203"/>
              <a:gd name="connsiteY1" fmla="*/ 540986 h 548333"/>
              <a:gd name="connsiteX2" fmla="*/ 2368203 w 2368203"/>
              <a:gd name="connsiteY2" fmla="*/ 0 h 548333"/>
              <a:gd name="connsiteX0" fmla="*/ 0 w 2386676"/>
              <a:gd name="connsiteY0" fmla="*/ 292133 h 529860"/>
              <a:gd name="connsiteX1" fmla="*/ 1362231 w 2386676"/>
              <a:gd name="connsiteY1" fmla="*/ 522513 h 529860"/>
              <a:gd name="connsiteX2" fmla="*/ 2386676 w 2386676"/>
              <a:gd name="connsiteY2" fmla="*/ 0 h 529860"/>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11429"/>
              <a:gd name="connsiteX1" fmla="*/ 1362231 w 2386676"/>
              <a:gd name="connsiteY1" fmla="*/ 697610 h 711429"/>
              <a:gd name="connsiteX2" fmla="*/ 2386676 w 2386676"/>
              <a:gd name="connsiteY2" fmla="*/ 0 h 711429"/>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Lst>
            <a:ahLst/>
            <a:cxnLst>
              <a:cxn ang="0">
                <a:pos x="connsiteX0" y="connsiteY0"/>
              </a:cxn>
              <a:cxn ang="0">
                <a:pos x="connsiteX1" y="connsiteY1"/>
              </a:cxn>
              <a:cxn ang="0">
                <a:pos x="connsiteX2" y="connsiteY2"/>
              </a:cxn>
            </a:cxnLst>
            <a:rect l="l" t="t" r="r" b="b"/>
            <a:pathLst>
              <a:path w="2386676" h="715694">
                <a:moveTo>
                  <a:pt x="0" y="292133"/>
                </a:moveTo>
                <a:cubicBezTo>
                  <a:pt x="304753" y="563581"/>
                  <a:pt x="664433" y="781082"/>
                  <a:pt x="1362231" y="697610"/>
                </a:cubicBezTo>
                <a:cubicBezTo>
                  <a:pt x="2068773" y="605391"/>
                  <a:pt x="2135064" y="276549"/>
                  <a:pt x="2386676" y="0"/>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0" name="Freihandform: Form 29">
            <a:extLst>
              <a:ext uri="{FF2B5EF4-FFF2-40B4-BE49-F238E27FC236}">
                <a16:creationId xmlns:a16="http://schemas.microsoft.com/office/drawing/2014/main" id="{1BDEB070-FE1B-C57F-E65A-7C948924EFE1}"/>
              </a:ext>
            </a:extLst>
          </p:cNvPr>
          <p:cNvSpPr/>
          <p:nvPr/>
        </p:nvSpPr>
        <p:spPr>
          <a:xfrm>
            <a:off x="8239139" y="1543551"/>
            <a:ext cx="3372007" cy="1699482"/>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610929"/>
              <a:gd name="connsiteX1" fmla="*/ 1066667 w 2460567"/>
              <a:gd name="connsiteY1" fmla="*/ 479762 h 610929"/>
              <a:gd name="connsiteX2" fmla="*/ 2460567 w 2460567"/>
              <a:gd name="connsiteY2" fmla="*/ 539139 h 61092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17158"/>
              <a:gd name="connsiteX1" fmla="*/ 1066667 w 2460567"/>
              <a:gd name="connsiteY1" fmla="*/ 479762 h 717158"/>
              <a:gd name="connsiteX2" fmla="*/ 2460567 w 2460567"/>
              <a:gd name="connsiteY2" fmla="*/ 539139 h 717158"/>
              <a:gd name="connsiteX0" fmla="*/ 0 w 1195700"/>
              <a:gd name="connsiteY0" fmla="*/ 0 h 1621304"/>
              <a:gd name="connsiteX1" fmla="*/ 1066667 w 1195700"/>
              <a:gd name="connsiteY1" fmla="*/ 479762 h 1621304"/>
              <a:gd name="connsiteX2" fmla="*/ 1185949 w 1195700"/>
              <a:gd name="connsiteY2" fmla="*/ 1592085 h 1621304"/>
              <a:gd name="connsiteX0" fmla="*/ 0 w 1256641"/>
              <a:gd name="connsiteY0" fmla="*/ 0 h 1592085"/>
              <a:gd name="connsiteX1" fmla="*/ 1066667 w 1256641"/>
              <a:gd name="connsiteY1" fmla="*/ 479762 h 1592085"/>
              <a:gd name="connsiteX2" fmla="*/ 1185949 w 1256641"/>
              <a:gd name="connsiteY2" fmla="*/ 1592085 h 1592085"/>
              <a:gd name="connsiteX0" fmla="*/ 0 w 1200894"/>
              <a:gd name="connsiteY0" fmla="*/ 0 h 1776812"/>
              <a:gd name="connsiteX1" fmla="*/ 1066667 w 1200894"/>
              <a:gd name="connsiteY1" fmla="*/ 479762 h 1776812"/>
              <a:gd name="connsiteX2" fmla="*/ 991985 w 1200894"/>
              <a:gd name="connsiteY2" fmla="*/ 1776812 h 1776812"/>
              <a:gd name="connsiteX0" fmla="*/ 0 w 1282160"/>
              <a:gd name="connsiteY0" fmla="*/ 0 h 1776812"/>
              <a:gd name="connsiteX1" fmla="*/ 1066667 w 1282160"/>
              <a:gd name="connsiteY1" fmla="*/ 479762 h 1776812"/>
              <a:gd name="connsiteX2" fmla="*/ 991985 w 1282160"/>
              <a:gd name="connsiteY2" fmla="*/ 1776812 h 1776812"/>
              <a:gd name="connsiteX0" fmla="*/ 0 w 1274806"/>
              <a:gd name="connsiteY0" fmla="*/ 0 h 1629030"/>
              <a:gd name="connsiteX1" fmla="*/ 1066667 w 1274806"/>
              <a:gd name="connsiteY1" fmla="*/ 479762 h 1629030"/>
              <a:gd name="connsiteX2" fmla="*/ 973513 w 1274806"/>
              <a:gd name="connsiteY2" fmla="*/ 1629030 h 1629030"/>
              <a:gd name="connsiteX0" fmla="*/ 0 w 1274806"/>
              <a:gd name="connsiteY0" fmla="*/ 0 h 1712157"/>
              <a:gd name="connsiteX1" fmla="*/ 1066667 w 1274806"/>
              <a:gd name="connsiteY1" fmla="*/ 479762 h 1712157"/>
              <a:gd name="connsiteX2" fmla="*/ 973513 w 1274806"/>
              <a:gd name="connsiteY2" fmla="*/ 1712157 h 1712157"/>
              <a:gd name="connsiteX0" fmla="*/ 0 w 1338340"/>
              <a:gd name="connsiteY0" fmla="*/ 0 h 1712157"/>
              <a:gd name="connsiteX1" fmla="*/ 1066667 w 1338340"/>
              <a:gd name="connsiteY1" fmla="*/ 479762 h 1712157"/>
              <a:gd name="connsiteX2" fmla="*/ 973513 w 1338340"/>
              <a:gd name="connsiteY2" fmla="*/ 1712157 h 1712157"/>
              <a:gd name="connsiteX0" fmla="*/ 0 w 1373085"/>
              <a:gd name="connsiteY0" fmla="*/ 0 h 1712157"/>
              <a:gd name="connsiteX1" fmla="*/ 1131321 w 1373085"/>
              <a:gd name="connsiteY1" fmla="*/ 562890 h 1712157"/>
              <a:gd name="connsiteX2" fmla="*/ 973513 w 1373085"/>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40168"/>
              <a:gd name="connsiteY0" fmla="*/ 0 h 1767575"/>
              <a:gd name="connsiteX1" fmla="*/ 1269866 w 1440168"/>
              <a:gd name="connsiteY1" fmla="*/ 618308 h 1767575"/>
              <a:gd name="connsiteX2" fmla="*/ 1010458 w 1440168"/>
              <a:gd name="connsiteY2" fmla="*/ 1767575 h 1767575"/>
              <a:gd name="connsiteX0" fmla="*/ 0 w 1572912"/>
              <a:gd name="connsiteY0" fmla="*/ 0 h 1767575"/>
              <a:gd name="connsiteX1" fmla="*/ 1269866 w 1572912"/>
              <a:gd name="connsiteY1" fmla="*/ 618308 h 1767575"/>
              <a:gd name="connsiteX2" fmla="*/ 1010458 w 1572912"/>
              <a:gd name="connsiteY2" fmla="*/ 1767575 h 1767575"/>
              <a:gd name="connsiteX0" fmla="*/ 0 w 2672137"/>
              <a:gd name="connsiteY0" fmla="*/ 0 h 1757848"/>
              <a:gd name="connsiteX1" fmla="*/ 2369091 w 2672137"/>
              <a:gd name="connsiteY1" fmla="*/ 608581 h 1757848"/>
              <a:gd name="connsiteX2" fmla="*/ 2109683 w 2672137"/>
              <a:gd name="connsiteY2" fmla="*/ 1757848 h 1757848"/>
              <a:gd name="connsiteX0" fmla="*/ 0 w 3026926"/>
              <a:gd name="connsiteY0" fmla="*/ 0 h 1757848"/>
              <a:gd name="connsiteX1" fmla="*/ 2826291 w 3026926"/>
              <a:gd name="connsiteY1" fmla="*/ 754496 h 1757848"/>
              <a:gd name="connsiteX2" fmla="*/ 2109683 w 3026926"/>
              <a:gd name="connsiteY2" fmla="*/ 1757848 h 1757848"/>
              <a:gd name="connsiteX0" fmla="*/ 0 w 3242468"/>
              <a:gd name="connsiteY0" fmla="*/ 0 h 1699482"/>
              <a:gd name="connsiteX1" fmla="*/ 2826291 w 3242468"/>
              <a:gd name="connsiteY1" fmla="*/ 754496 h 1699482"/>
              <a:gd name="connsiteX2" fmla="*/ 2848985 w 3242468"/>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372007"/>
              <a:gd name="connsiteY0" fmla="*/ 0 h 1699482"/>
              <a:gd name="connsiteX1" fmla="*/ 2836019 w 3372007"/>
              <a:gd name="connsiteY1" fmla="*/ 861500 h 1699482"/>
              <a:gd name="connsiteX2" fmla="*/ 2848985 w 3372007"/>
              <a:gd name="connsiteY2" fmla="*/ 1699482 h 1699482"/>
            </a:gdLst>
            <a:ahLst/>
            <a:cxnLst>
              <a:cxn ang="0">
                <a:pos x="connsiteX0" y="connsiteY0"/>
              </a:cxn>
              <a:cxn ang="0">
                <a:pos x="connsiteX1" y="connsiteY1"/>
              </a:cxn>
              <a:cxn ang="0">
                <a:pos x="connsiteX2" y="connsiteY2"/>
              </a:cxn>
            </a:cxnLst>
            <a:rect l="l" t="t" r="r" b="b"/>
            <a:pathLst>
              <a:path w="3372007" h="1699482">
                <a:moveTo>
                  <a:pt x="0" y="0"/>
                </a:moveTo>
                <a:cubicBezTo>
                  <a:pt x="210523" y="54098"/>
                  <a:pt x="1796672" y="400813"/>
                  <a:pt x="2836019" y="861500"/>
                </a:cubicBezTo>
                <a:cubicBezTo>
                  <a:pt x="3719036" y="1223828"/>
                  <a:pt x="3356721" y="1503013"/>
                  <a:pt x="2848985" y="1699482"/>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31" name="Grafik 30">
            <a:extLst>
              <a:ext uri="{FF2B5EF4-FFF2-40B4-BE49-F238E27FC236}">
                <a16:creationId xmlns:a16="http://schemas.microsoft.com/office/drawing/2014/main" id="{BAF47A95-F4C5-6335-71B5-F456F21EDC53}"/>
              </a:ext>
            </a:extLst>
          </p:cNvPr>
          <p:cNvPicPr>
            <a:picLocks noChangeAspect="1"/>
          </p:cNvPicPr>
          <p:nvPr/>
        </p:nvPicPr>
        <p:blipFill>
          <a:blip r:embed="rId11">
            <a:extLst>
              <a:ext uri="{28A0092B-C50C-407E-A947-70E740481C1C}">
                <a14:useLocalDpi xmlns:a14="http://schemas.microsoft.com/office/drawing/2010/main" val="0"/>
              </a:ext>
            </a:extLst>
          </a:blip>
          <a:srcRect/>
          <a:stretch/>
        </p:blipFill>
        <p:spPr>
          <a:xfrm>
            <a:off x="2027469" y="6907953"/>
            <a:ext cx="8124002" cy="6382172"/>
          </a:xfrm>
          <a:prstGeom prst="rect">
            <a:avLst/>
          </a:prstGeom>
        </p:spPr>
      </p:pic>
    </p:spTree>
    <p:extLst>
      <p:ext uri="{BB962C8B-B14F-4D97-AF65-F5344CB8AC3E}">
        <p14:creationId xmlns:p14="http://schemas.microsoft.com/office/powerpoint/2010/main" val="1197156010"/>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691BC675-3E8B-F566-AE5F-B8976405CE14}"/>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8086D5B8-04C7-1ABC-0447-D95E2C02ADF7}"/>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72951DFF-DC31-90C3-8D04-38F428B5B030}"/>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0E9C0B7B-6EBB-E2C6-EEBD-1A498F6CFD9A}"/>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FE8D4259-F32C-30B9-96A0-6663E4AA6A55}"/>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CEC1DE8D-16FF-9194-32EE-9D1DB5854712}"/>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11B35FEF-3E40-1C4D-E89D-E4220C69E01B}"/>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DDDC3681-E1F4-C298-F314-78FD2D4E14C5}"/>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1AB3CF18-9CD9-563C-EEDE-73E32D513FE8}"/>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47CA333A-F79E-3FCB-AF1D-76B500A73B7A}"/>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7" name="Grafik 6">
            <a:extLst>
              <a:ext uri="{FF2B5EF4-FFF2-40B4-BE49-F238E27FC236}">
                <a16:creationId xmlns:a16="http://schemas.microsoft.com/office/drawing/2014/main" id="{B076A22E-922C-713C-D674-6AA22200B0B9}"/>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027469" y="-63423"/>
            <a:ext cx="8124002" cy="6382172"/>
          </a:xfrm>
          <a:prstGeom prst="rect">
            <a:avLst/>
          </a:prstGeom>
        </p:spPr>
      </p:pic>
      <p:sp>
        <p:nvSpPr>
          <p:cNvPr id="8" name="Rechteck: abgerundete Ecken 7">
            <a:extLst>
              <a:ext uri="{FF2B5EF4-FFF2-40B4-BE49-F238E27FC236}">
                <a16:creationId xmlns:a16="http://schemas.microsoft.com/office/drawing/2014/main" id="{72DC085A-AB24-1EC9-C21E-16D49D8AE89D}"/>
              </a:ext>
            </a:extLst>
          </p:cNvPr>
          <p:cNvSpPr/>
          <p:nvPr/>
        </p:nvSpPr>
        <p:spPr>
          <a:xfrm>
            <a:off x="7746992" y="-1600200"/>
            <a:ext cx="3357590" cy="1221448"/>
          </a:xfrm>
          <a:prstGeom prst="roundRect">
            <a:avLst>
              <a:gd name="adj" fmla="val 36074"/>
            </a:avLst>
          </a:prstGeom>
          <a:solidFill>
            <a:schemeClr val="tx2">
              <a:lumMod val="25000"/>
              <a:lumOff val="75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9" name="Grafik 8">
            <a:extLst>
              <a:ext uri="{FF2B5EF4-FFF2-40B4-BE49-F238E27FC236}">
                <a16:creationId xmlns:a16="http://schemas.microsoft.com/office/drawing/2014/main" id="{9192CD6B-E2CA-0EF4-02D7-44B5E53B1757}"/>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496841" y="-4042558"/>
            <a:ext cx="6076817" cy="2804685"/>
          </a:xfrm>
          <a:prstGeom prst="rect">
            <a:avLst/>
          </a:prstGeom>
        </p:spPr>
      </p:pic>
      <mc:AlternateContent xmlns:mc="http://schemas.openxmlformats.org/markup-compatibility/2006" xmlns:a14="http://schemas.microsoft.com/office/drawing/2010/main">
        <mc:Choice Requires="a14">
          <p:sp>
            <p:nvSpPr>
              <p:cNvPr id="11" name="Textfeld 10">
                <a:extLst>
                  <a:ext uri="{FF2B5EF4-FFF2-40B4-BE49-F238E27FC236}">
                    <a16:creationId xmlns:a16="http://schemas.microsoft.com/office/drawing/2014/main" id="{72A136F2-764B-930A-EF01-3862B06C108F}"/>
                  </a:ext>
                </a:extLst>
              </p:cNvPr>
              <p:cNvSpPr txBox="1"/>
              <p:nvPr/>
            </p:nvSpPr>
            <p:spPr>
              <a:xfrm>
                <a:off x="8025277" y="-1427695"/>
                <a:ext cx="2853281" cy="842475"/>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b="0" i="0" smtClean="0">
                              <a:latin typeface="Cambria Math" panose="02040503050406030204" pitchFamily="18" charset="0"/>
                            </a:rPr>
                            <m:t>Δ</m:t>
                          </m:r>
                          <m:r>
                            <a:rPr lang="de-DE" b="0" i="1" smtClean="0">
                              <a:latin typeface="Cambria Math" panose="02040503050406030204" pitchFamily="18" charset="0"/>
                            </a:rPr>
                            <m:t>𝑡</m:t>
                          </m:r>
                        </m:sub>
                      </m:sSub>
                      <m:r>
                        <a:rPr lang="de-DE" b="0" i="1" smtClean="0">
                          <a:latin typeface="Cambria Math" panose="02040503050406030204" pitchFamily="18" charset="0"/>
                        </a:rPr>
                        <m:t>=</m:t>
                      </m:r>
                      <m:d>
                        <m:dPr>
                          <m:ctrlPr>
                            <a:rPr lang="de-DE" i="1">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i="1">
                                    <a:latin typeface="Cambria Math" panose="02040503050406030204" pitchFamily="18" charset="0"/>
                                  </a:rPr>
                                  <m:t>𝑚</m:t>
                                </m:r>
                              </m:e>
                            </m:mr>
                            <m:mr>
                              <m:e>
                                <m:r>
                                  <a:rPr lang="de-DE" b="0" i="1" smtClean="0">
                                    <a:latin typeface="Cambria Math" panose="02040503050406030204" pitchFamily="18" charset="0"/>
                                  </a:rPr>
                                  <m:t>𝑟</m:t>
                                </m:r>
                              </m:e>
                            </m:mr>
                            <m:mr>
                              <m:e>
                                <m:r>
                                  <a:rPr lang="de-DE" i="1">
                                    <a:latin typeface="Cambria Math" panose="02040503050406030204" pitchFamily="18" charset="0"/>
                                  </a:rPr>
                                  <m:t>𝑣</m:t>
                                </m:r>
                              </m:e>
                            </m:mr>
                          </m:m>
                        </m:e>
                      </m:d>
                      <m:r>
                        <a:rPr lang="de-DE" b="0" i="1" smtClean="0">
                          <a:latin typeface="Cambria Math" panose="02040503050406030204" pitchFamily="18" charset="0"/>
                        </a:rPr>
                        <m:t>=</m:t>
                      </m:r>
                      <m:nary>
                        <m:naryPr>
                          <m:limLoc m:val="undOvr"/>
                          <m:ctrlPr>
                            <a:rPr lang="de-DE" b="0" i="1" smtClean="0">
                              <a:latin typeface="Cambria Math" panose="02040503050406030204" pitchFamily="18" charset="0"/>
                            </a:rPr>
                          </m:ctrlPr>
                        </m:naryPr>
                        <m:sub>
                          <m:r>
                            <m:rPr>
                              <m:brk m:alnAt="24"/>
                            </m:rPr>
                            <a:rPr lang="de-DE" b="0" i="1" smtClean="0">
                              <a:latin typeface="Cambria Math" panose="02040503050406030204" pitchFamily="18" charset="0"/>
                            </a:rPr>
                            <m:t>𝑡</m:t>
                          </m:r>
                        </m:sub>
                        <m:sup>
                          <m:r>
                            <a:rPr lang="de-DE" b="0" i="1" smtClean="0">
                              <a:latin typeface="Cambria Math" panose="02040503050406030204" pitchFamily="18" charset="0"/>
                            </a:rPr>
                            <m:t>𝑡</m:t>
                          </m:r>
                          <m:r>
                            <a:rPr lang="de-DE" b="0" i="1" smtClean="0">
                              <a:latin typeface="Cambria Math" panose="02040503050406030204" pitchFamily="18" charset="0"/>
                            </a:rPr>
                            <m:t>+</m:t>
                          </m:r>
                          <m:r>
                            <m:rPr>
                              <m:sty m:val="p"/>
                            </m:rPr>
                            <a:rPr lang="de-DE">
                              <a:latin typeface="Cambria Math" panose="02040503050406030204" pitchFamily="18" charset="0"/>
                            </a:rPr>
                            <m:t>Δ</m:t>
                          </m:r>
                          <m:r>
                            <a:rPr lang="de-DE" i="1">
                              <a:latin typeface="Cambria Math" panose="02040503050406030204" pitchFamily="18" charset="0"/>
                            </a:rPr>
                            <m:t>𝑡</m:t>
                          </m:r>
                        </m:sup>
                        <m:e>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 </m:t>
                          </m:r>
                          <m:r>
                            <a:rPr lang="de-DE" b="0" i="1" smtClean="0">
                              <a:latin typeface="Cambria Math" panose="02040503050406030204" pitchFamily="18" charset="0"/>
                            </a:rPr>
                            <m:t>𝑑𝑌</m:t>
                          </m:r>
                        </m:e>
                      </m:nary>
                    </m:oMath>
                  </m:oMathPara>
                </a14:m>
                <a:endParaRPr lang="de-DE" dirty="0"/>
              </a:p>
            </p:txBody>
          </p:sp>
        </mc:Choice>
        <mc:Fallback xmlns="">
          <p:sp>
            <p:nvSpPr>
              <p:cNvPr id="11" name="Textfeld 10">
                <a:extLst>
                  <a:ext uri="{FF2B5EF4-FFF2-40B4-BE49-F238E27FC236}">
                    <a16:creationId xmlns:a16="http://schemas.microsoft.com/office/drawing/2014/main" id="{72A136F2-764B-930A-EF01-3862B06C108F}"/>
                  </a:ext>
                </a:extLst>
              </p:cNvPr>
              <p:cNvSpPr txBox="1">
                <a:spLocks noRot="1" noChangeAspect="1" noMove="1" noResize="1" noEditPoints="1" noAdjustHandles="1" noChangeArrowheads="1" noChangeShapeType="1" noTextEdit="1"/>
              </p:cNvSpPr>
              <p:nvPr/>
            </p:nvSpPr>
            <p:spPr>
              <a:xfrm>
                <a:off x="8025277" y="-1427695"/>
                <a:ext cx="2853281" cy="842475"/>
              </a:xfrm>
              <a:prstGeom prst="rect">
                <a:avLst/>
              </a:prstGeom>
              <a:blipFill>
                <a:blip r:embed="rId4"/>
                <a:stretch>
                  <a:fillRect/>
                </a:stretch>
              </a:blipFill>
            </p:spPr>
            <p:txBody>
              <a:bodyPr/>
              <a:lstStyle/>
              <a:p>
                <a:r>
                  <a:rPr lang="de-DE">
                    <a:noFill/>
                  </a:rPr>
                  <a:t> </a:t>
                </a:r>
              </a:p>
            </p:txBody>
          </p:sp>
        </mc:Fallback>
      </mc:AlternateContent>
      <p:sp>
        <p:nvSpPr>
          <p:cNvPr id="12" name="Rechteck: abgerundete Ecken 11">
            <a:extLst>
              <a:ext uri="{FF2B5EF4-FFF2-40B4-BE49-F238E27FC236}">
                <a16:creationId xmlns:a16="http://schemas.microsoft.com/office/drawing/2014/main" id="{1C3FF999-7A5D-ACE3-CEDD-95BA4DC049D8}"/>
              </a:ext>
            </a:extLst>
          </p:cNvPr>
          <p:cNvSpPr/>
          <p:nvPr/>
        </p:nvSpPr>
        <p:spPr>
          <a:xfrm>
            <a:off x="1089578" y="-2986142"/>
            <a:ext cx="136187" cy="1316092"/>
          </a:xfrm>
          <a:prstGeom prst="roundRect">
            <a:avLst>
              <a:gd name="adj" fmla="val 36074"/>
            </a:avLst>
          </a:prstGeom>
          <a:solidFill>
            <a:schemeClr val="tx2">
              <a:lumMod val="50000"/>
              <a:lumOff val="5000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3" name="Rechteck: abgerundete Ecken 12">
            <a:extLst>
              <a:ext uri="{FF2B5EF4-FFF2-40B4-BE49-F238E27FC236}">
                <a16:creationId xmlns:a16="http://schemas.microsoft.com/office/drawing/2014/main" id="{9DDAE136-3FFB-E303-512E-CCBE2A706654}"/>
              </a:ext>
            </a:extLst>
          </p:cNvPr>
          <p:cNvSpPr/>
          <p:nvPr/>
        </p:nvSpPr>
        <p:spPr>
          <a:xfrm>
            <a:off x="9863936" y="-3343845"/>
            <a:ext cx="1193021" cy="309964"/>
          </a:xfrm>
          <a:prstGeom prst="roundRect">
            <a:avLst>
              <a:gd name="adj" fmla="val 36074"/>
            </a:avLst>
          </a:prstGeom>
          <a:solidFill>
            <a:schemeClr val="accent1">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4" name="Rechteck: abgerundete Ecken 13">
            <a:extLst>
              <a:ext uri="{FF2B5EF4-FFF2-40B4-BE49-F238E27FC236}">
                <a16:creationId xmlns:a16="http://schemas.microsoft.com/office/drawing/2014/main" id="{3F41FE00-E7FB-19B3-7201-5B381A3E7230}"/>
              </a:ext>
            </a:extLst>
          </p:cNvPr>
          <p:cNvSpPr/>
          <p:nvPr/>
        </p:nvSpPr>
        <p:spPr>
          <a:xfrm>
            <a:off x="8124000" y="-2580546"/>
            <a:ext cx="2733117" cy="620499"/>
          </a:xfrm>
          <a:prstGeom prst="roundRect">
            <a:avLst>
              <a:gd name="adj" fmla="val 36074"/>
            </a:avLst>
          </a:prstGeom>
          <a:solidFill>
            <a:schemeClr val="accent2">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5" name="Rechteck: abgerundete Ecken 14">
            <a:extLst>
              <a:ext uri="{FF2B5EF4-FFF2-40B4-BE49-F238E27FC236}">
                <a16:creationId xmlns:a16="http://schemas.microsoft.com/office/drawing/2014/main" id="{01ED4445-344E-E903-ED33-947A30524787}"/>
              </a:ext>
            </a:extLst>
          </p:cNvPr>
          <p:cNvSpPr/>
          <p:nvPr/>
        </p:nvSpPr>
        <p:spPr>
          <a:xfrm>
            <a:off x="7699367" y="-5115938"/>
            <a:ext cx="3357590" cy="1017542"/>
          </a:xfrm>
          <a:prstGeom prst="roundRect">
            <a:avLst>
              <a:gd name="adj" fmla="val 36074"/>
            </a:avLst>
          </a:prstGeom>
          <a:solidFill>
            <a:schemeClr val="accent3">
              <a:lumMod val="40000"/>
              <a:lumOff val="60000"/>
              <a:alpha val="0"/>
            </a:schemeClr>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6" name="Grafik 15" descr="Ein Bild, das Schwarz, Dunkelheit enthält.">
            <a:extLst>
              <a:ext uri="{FF2B5EF4-FFF2-40B4-BE49-F238E27FC236}">
                <a16:creationId xmlns:a16="http://schemas.microsoft.com/office/drawing/2014/main" id="{0D38E72B-66FF-D9FA-74E0-E9B146CDA324}"/>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916282" y="-4998256"/>
            <a:ext cx="2834668" cy="786946"/>
          </a:xfrm>
          <a:prstGeom prst="rect">
            <a:avLst/>
          </a:prstGeom>
        </p:spPr>
      </p:pic>
      <mc:AlternateContent xmlns:mc="http://schemas.openxmlformats.org/markup-compatibility/2006" xmlns:a14="http://schemas.microsoft.com/office/drawing/2010/main">
        <mc:Choice Requires="a14">
          <p:sp>
            <p:nvSpPr>
              <p:cNvPr id="17" name="Textfeld 16">
                <a:extLst>
                  <a:ext uri="{FF2B5EF4-FFF2-40B4-BE49-F238E27FC236}">
                    <a16:creationId xmlns:a16="http://schemas.microsoft.com/office/drawing/2014/main" id="{D6039288-130D-BCA3-8577-624DF311D75B}"/>
                  </a:ext>
                </a:extLst>
              </p:cNvPr>
              <p:cNvSpPr txBox="1"/>
              <p:nvPr/>
            </p:nvSpPr>
            <p:spPr>
              <a:xfrm>
                <a:off x="7433854" y="-3267209"/>
                <a:ext cx="1049711" cy="686663"/>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sSub>
                        <m:sSubPr>
                          <m:ctrlPr>
                            <a:rPr lang="de-DE" b="0" i="1" smtClean="0">
                              <a:latin typeface="Cambria Math" panose="02040503050406030204" pitchFamily="18" charset="0"/>
                            </a:rPr>
                          </m:ctrlPr>
                        </m:sSubPr>
                        <m:e>
                          <m:r>
                            <a:rPr lang="de-DE" b="0" i="1" smtClean="0">
                              <a:latin typeface="Cambria Math" panose="02040503050406030204" pitchFamily="18" charset="0"/>
                            </a:rPr>
                            <m:t>𝑌</m:t>
                          </m:r>
                        </m:e>
                        <m:sub>
                          <m:r>
                            <a:rPr lang="de-DE" b="0" i="1" smtClean="0">
                              <a:latin typeface="Cambria Math" panose="02040503050406030204" pitchFamily="18" charset="0"/>
                            </a:rPr>
                            <m:t>𝑜</m:t>
                          </m:r>
                        </m:sub>
                      </m:sSub>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r>
                                  <m:rPr>
                                    <m:brk m:alnAt="7"/>
                                  </m:rPr>
                                  <a:rPr lang="de-DE" b="0" i="1" smtClean="0">
                                    <a:latin typeface="Cambria Math" panose="02040503050406030204" pitchFamily="18" charset="0"/>
                                  </a:rPr>
                                  <m:t>𝑚</m:t>
                                </m:r>
                              </m:e>
                            </m:mr>
                            <m:mr>
                              <m:e>
                                <m:r>
                                  <a:rPr lang="de-DE" b="0" i="1" smtClean="0">
                                    <a:latin typeface="Cambria Math" panose="02040503050406030204" pitchFamily="18" charset="0"/>
                                  </a:rPr>
                                  <m:t>𝑟</m:t>
                                </m:r>
                              </m:e>
                            </m:mr>
                            <m:mr>
                              <m:e>
                                <m:r>
                                  <a:rPr lang="de-DE" b="0" i="1" smtClean="0">
                                    <a:latin typeface="Cambria Math" panose="02040503050406030204" pitchFamily="18" charset="0"/>
                                  </a:rPr>
                                  <m:t>𝑣</m:t>
                                </m:r>
                              </m:e>
                            </m:mr>
                          </m:m>
                        </m:e>
                      </m:d>
                    </m:oMath>
                  </m:oMathPara>
                </a14:m>
                <a:endParaRPr lang="de-DE" dirty="0"/>
              </a:p>
            </p:txBody>
          </p:sp>
        </mc:Choice>
        <mc:Fallback xmlns="">
          <p:sp>
            <p:nvSpPr>
              <p:cNvPr id="17" name="Textfeld 16">
                <a:extLst>
                  <a:ext uri="{FF2B5EF4-FFF2-40B4-BE49-F238E27FC236}">
                    <a16:creationId xmlns:a16="http://schemas.microsoft.com/office/drawing/2014/main" id="{D6039288-130D-BCA3-8577-624DF311D75B}"/>
                  </a:ext>
                </a:extLst>
              </p:cNvPr>
              <p:cNvSpPr txBox="1">
                <a:spLocks noRot="1" noChangeAspect="1" noMove="1" noResize="1" noEditPoints="1" noAdjustHandles="1" noChangeArrowheads="1" noChangeShapeType="1" noTextEdit="1"/>
              </p:cNvSpPr>
              <p:nvPr/>
            </p:nvSpPr>
            <p:spPr>
              <a:xfrm>
                <a:off x="7433854" y="-3267209"/>
                <a:ext cx="1049711" cy="686663"/>
              </a:xfrm>
              <a:prstGeom prst="rect">
                <a:avLst/>
              </a:prstGeom>
              <a:blipFill>
                <a:blip r:embed="rId6"/>
                <a:stretch>
                  <a:fillRect/>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18" name="Textfeld 17">
                <a:extLst>
                  <a:ext uri="{FF2B5EF4-FFF2-40B4-BE49-F238E27FC236}">
                    <a16:creationId xmlns:a16="http://schemas.microsoft.com/office/drawing/2014/main" id="{D5AFFAC1-B502-3EC9-8DC9-CE69D86C769E}"/>
                  </a:ext>
                </a:extLst>
              </p:cNvPr>
              <p:cNvSpPr txBox="1"/>
              <p:nvPr/>
            </p:nvSpPr>
            <p:spPr>
              <a:xfrm>
                <a:off x="9080555" y="-3302155"/>
                <a:ext cx="2025042" cy="733791"/>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𝑓</m:t>
                      </m:r>
                      <m:d>
                        <m:dPr>
                          <m:ctrlPr>
                            <a:rPr lang="de-DE" b="0" i="1" smtClean="0">
                              <a:latin typeface="Cambria Math" panose="02040503050406030204" pitchFamily="18" charset="0"/>
                            </a:rPr>
                          </m:ctrlPr>
                        </m:dPr>
                        <m:e>
                          <m:r>
                            <a:rPr lang="de-DE" b="0" i="1" smtClean="0">
                              <a:latin typeface="Cambria Math" panose="02040503050406030204" pitchFamily="18" charset="0"/>
                            </a:rPr>
                            <m:t>𝑌</m:t>
                          </m:r>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b="0" i="1" smtClean="0">
                                  <a:latin typeface="Cambria Math" panose="02040503050406030204" pitchFamily="18" charset="0"/>
                                </a:rPr>
                              </m:ctrlPr>
                            </m:mP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𝑚</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𝑟</m:t>
                                    </m:r>
                                  </m:e>
                                </m:acc>
                              </m:e>
                            </m:mr>
                            <m:mr>
                              <m:e>
                                <m:acc>
                                  <m:accPr>
                                    <m:chr m:val="̇"/>
                                    <m:ctrlPr>
                                      <a:rPr lang="de-DE" b="0" i="1" smtClean="0">
                                        <a:latin typeface="Cambria Math" panose="02040503050406030204" pitchFamily="18" charset="0"/>
                                      </a:rPr>
                                    </m:ctrlPr>
                                  </m:accPr>
                                  <m:e>
                                    <m:r>
                                      <a:rPr lang="de-DE" b="0" i="1" smtClean="0">
                                        <a:latin typeface="Cambria Math" panose="02040503050406030204" pitchFamily="18" charset="0"/>
                                      </a:rPr>
                                      <m:t>𝑣</m:t>
                                    </m:r>
                                  </m:e>
                                </m:acc>
                              </m:e>
                            </m:mr>
                          </m:m>
                        </m:e>
                      </m:d>
                      <m:r>
                        <a:rPr lang="de-DE" b="0" i="1" smtClean="0">
                          <a:latin typeface="Cambria Math" panose="02040503050406030204" pitchFamily="18" charset="0"/>
                        </a:rPr>
                        <m:t>=</m:t>
                      </m:r>
                      <m:d>
                        <m:dPr>
                          <m:ctrlPr>
                            <a:rPr lang="de-DE" b="0" i="1" smtClean="0">
                              <a:latin typeface="Cambria Math" panose="02040503050406030204" pitchFamily="18" charset="0"/>
                            </a:rPr>
                          </m:ctrlPr>
                        </m:dPr>
                        <m:e>
                          <m:m>
                            <m:mPr>
                              <m:mcs>
                                <m:mc>
                                  <m:mcPr>
                                    <m:count m:val="1"/>
                                    <m:mcJc m:val="center"/>
                                  </m:mcPr>
                                </m:mc>
                              </m:mcs>
                              <m:ctrlPr>
                                <a:rPr lang="de-DE" i="1">
                                  <a:latin typeface="Cambria Math" panose="02040503050406030204" pitchFamily="18" charset="0"/>
                                </a:rPr>
                              </m:ctrlPr>
                            </m:mPr>
                            <m:mr>
                              <m:e>
                                <m:r>
                                  <m:rPr>
                                    <m:brk m:alnAt="7"/>
                                  </m:rPr>
                                  <a:rPr lang="de-DE" b="0" i="1" smtClean="0">
                                    <a:latin typeface="Cambria Math" panose="02040503050406030204" pitchFamily="18" charset="0"/>
                                  </a:rPr>
                                  <m:t>0</m:t>
                                </m:r>
                              </m:e>
                            </m:mr>
                            <m:mr>
                              <m:e>
                                <m:r>
                                  <a:rPr lang="de-DE" b="0" i="1" smtClean="0">
                                    <a:latin typeface="Cambria Math" panose="02040503050406030204" pitchFamily="18" charset="0"/>
                                  </a:rPr>
                                  <m:t>𝑣</m:t>
                                </m:r>
                              </m:e>
                            </m:mr>
                            <m:mr>
                              <m:e>
                                <m:r>
                                  <a:rPr lang="de-DE" b="0" i="1" smtClean="0">
                                    <a:latin typeface="Cambria Math" panose="02040503050406030204" pitchFamily="18" charset="0"/>
                                  </a:rPr>
                                  <m:t>𝑎</m:t>
                                </m:r>
                              </m:e>
                            </m:mr>
                          </m:m>
                        </m:e>
                      </m:d>
                    </m:oMath>
                  </m:oMathPara>
                </a14:m>
                <a:endParaRPr lang="de-DE" dirty="0"/>
              </a:p>
            </p:txBody>
          </p:sp>
        </mc:Choice>
        <mc:Fallback xmlns="">
          <p:sp>
            <p:nvSpPr>
              <p:cNvPr id="18" name="Textfeld 17">
                <a:extLst>
                  <a:ext uri="{FF2B5EF4-FFF2-40B4-BE49-F238E27FC236}">
                    <a16:creationId xmlns:a16="http://schemas.microsoft.com/office/drawing/2014/main" id="{D5AFFAC1-B502-3EC9-8DC9-CE69D86C769E}"/>
                  </a:ext>
                </a:extLst>
              </p:cNvPr>
              <p:cNvSpPr txBox="1">
                <a:spLocks noRot="1" noChangeAspect="1" noMove="1" noResize="1" noEditPoints="1" noAdjustHandles="1" noChangeArrowheads="1" noChangeShapeType="1" noTextEdit="1"/>
              </p:cNvSpPr>
              <p:nvPr/>
            </p:nvSpPr>
            <p:spPr>
              <a:xfrm>
                <a:off x="9080555" y="-3302155"/>
                <a:ext cx="2025042" cy="733791"/>
              </a:xfrm>
              <a:prstGeom prst="rect">
                <a:avLst/>
              </a:prstGeom>
              <a:blipFill>
                <a:blip r:embed="rId7"/>
                <a:stretch>
                  <a:fillRect/>
                </a:stretch>
              </a:blipFill>
            </p:spPr>
            <p:txBody>
              <a:bodyPr/>
              <a:lstStyle/>
              <a:p>
                <a:r>
                  <a:rPr lang="de-DE">
                    <a:noFill/>
                  </a:rPr>
                  <a:t> </a:t>
                </a:r>
              </a:p>
            </p:txBody>
          </p:sp>
        </mc:Fallback>
      </mc:AlternateContent>
      <p:sp>
        <p:nvSpPr>
          <p:cNvPr id="19" name="Freihandform: Form 18">
            <a:extLst>
              <a:ext uri="{FF2B5EF4-FFF2-40B4-BE49-F238E27FC236}">
                <a16:creationId xmlns:a16="http://schemas.microsoft.com/office/drawing/2014/main" id="{0A1F49DE-DFBC-BEF3-2C86-F071BB89714D}"/>
              </a:ext>
            </a:extLst>
          </p:cNvPr>
          <p:cNvSpPr/>
          <p:nvPr/>
        </p:nvSpPr>
        <p:spPr>
          <a:xfrm>
            <a:off x="8266853" y="-2765494"/>
            <a:ext cx="2386676" cy="715694"/>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386676"/>
              <a:gd name="connsiteY0" fmla="*/ 255188 h 492915"/>
              <a:gd name="connsiteX1" fmla="*/ 1362231 w 2386676"/>
              <a:gd name="connsiteY1" fmla="*/ 485568 h 492915"/>
              <a:gd name="connsiteX2" fmla="*/ 2386676 w 2386676"/>
              <a:gd name="connsiteY2" fmla="*/ 0 h 492915"/>
              <a:gd name="connsiteX0" fmla="*/ 0 w 2368203"/>
              <a:gd name="connsiteY0" fmla="*/ 310606 h 548333"/>
              <a:gd name="connsiteX1" fmla="*/ 1362231 w 2368203"/>
              <a:gd name="connsiteY1" fmla="*/ 540986 h 548333"/>
              <a:gd name="connsiteX2" fmla="*/ 2368203 w 2368203"/>
              <a:gd name="connsiteY2" fmla="*/ 0 h 548333"/>
              <a:gd name="connsiteX0" fmla="*/ 0 w 2386676"/>
              <a:gd name="connsiteY0" fmla="*/ 292133 h 529860"/>
              <a:gd name="connsiteX1" fmla="*/ 1362231 w 2386676"/>
              <a:gd name="connsiteY1" fmla="*/ 522513 h 529860"/>
              <a:gd name="connsiteX2" fmla="*/ 2386676 w 2386676"/>
              <a:gd name="connsiteY2" fmla="*/ 0 h 529860"/>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00714"/>
              <a:gd name="connsiteX1" fmla="*/ 1362231 w 2386676"/>
              <a:gd name="connsiteY1" fmla="*/ 697610 h 700714"/>
              <a:gd name="connsiteX2" fmla="*/ 2386676 w 2386676"/>
              <a:gd name="connsiteY2" fmla="*/ 0 h 700714"/>
              <a:gd name="connsiteX0" fmla="*/ 0 w 2386676"/>
              <a:gd name="connsiteY0" fmla="*/ 292133 h 711429"/>
              <a:gd name="connsiteX1" fmla="*/ 1362231 w 2386676"/>
              <a:gd name="connsiteY1" fmla="*/ 697610 h 711429"/>
              <a:gd name="connsiteX2" fmla="*/ 2386676 w 2386676"/>
              <a:gd name="connsiteY2" fmla="*/ 0 h 711429"/>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 name="connsiteX0" fmla="*/ 0 w 2386676"/>
              <a:gd name="connsiteY0" fmla="*/ 292133 h 715694"/>
              <a:gd name="connsiteX1" fmla="*/ 1362231 w 2386676"/>
              <a:gd name="connsiteY1" fmla="*/ 697610 h 715694"/>
              <a:gd name="connsiteX2" fmla="*/ 2386676 w 2386676"/>
              <a:gd name="connsiteY2" fmla="*/ 0 h 715694"/>
            </a:gdLst>
            <a:ahLst/>
            <a:cxnLst>
              <a:cxn ang="0">
                <a:pos x="connsiteX0" y="connsiteY0"/>
              </a:cxn>
              <a:cxn ang="0">
                <a:pos x="connsiteX1" y="connsiteY1"/>
              </a:cxn>
              <a:cxn ang="0">
                <a:pos x="connsiteX2" y="connsiteY2"/>
              </a:cxn>
            </a:cxnLst>
            <a:rect l="l" t="t" r="r" b="b"/>
            <a:pathLst>
              <a:path w="2386676" h="715694">
                <a:moveTo>
                  <a:pt x="0" y="292133"/>
                </a:moveTo>
                <a:cubicBezTo>
                  <a:pt x="304753" y="563581"/>
                  <a:pt x="664433" y="781082"/>
                  <a:pt x="1362231" y="697610"/>
                </a:cubicBezTo>
                <a:cubicBezTo>
                  <a:pt x="2068773" y="605391"/>
                  <a:pt x="2135064" y="276549"/>
                  <a:pt x="2386676" y="0"/>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20" name="Freihandform: Form 19">
            <a:extLst>
              <a:ext uri="{FF2B5EF4-FFF2-40B4-BE49-F238E27FC236}">
                <a16:creationId xmlns:a16="http://schemas.microsoft.com/office/drawing/2014/main" id="{C82567FB-FEA4-F832-1914-E4DC59F8F439}"/>
              </a:ext>
            </a:extLst>
          </p:cNvPr>
          <p:cNvSpPr/>
          <p:nvPr/>
        </p:nvSpPr>
        <p:spPr>
          <a:xfrm>
            <a:off x="8239139" y="-4361949"/>
            <a:ext cx="3372007" cy="1699482"/>
          </a:xfrm>
          <a:custGeom>
            <a:avLst/>
            <a:gdLst>
              <a:gd name="connsiteX0" fmla="*/ 0 w 2377440"/>
              <a:gd name="connsiteY0" fmla="*/ 209006 h 526997"/>
              <a:gd name="connsiteX1" fmla="*/ 1297577 w 2377440"/>
              <a:gd name="connsiteY1" fmla="*/ 522514 h 526997"/>
              <a:gd name="connsiteX2" fmla="*/ 2377440 w 2377440"/>
              <a:gd name="connsiteY2" fmla="*/ 0 h 526997"/>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627121"/>
              <a:gd name="connsiteX1" fmla="*/ 1574668 w 2377440"/>
              <a:gd name="connsiteY1" fmla="*/ 624114 h 627121"/>
              <a:gd name="connsiteX2" fmla="*/ 2377440 w 2377440"/>
              <a:gd name="connsiteY2" fmla="*/ 0 h 627121"/>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38034"/>
              <a:gd name="connsiteX1" fmla="*/ 1445358 w 2377440"/>
              <a:gd name="connsiteY1" fmla="*/ 430150 h 438034"/>
              <a:gd name="connsiteX2" fmla="*/ 2377440 w 2377440"/>
              <a:gd name="connsiteY2" fmla="*/ 0 h 438034"/>
              <a:gd name="connsiteX0" fmla="*/ 0 w 2377440"/>
              <a:gd name="connsiteY0" fmla="*/ 209006 h 446733"/>
              <a:gd name="connsiteX1" fmla="*/ 1362231 w 2377440"/>
              <a:gd name="connsiteY1" fmla="*/ 439386 h 446733"/>
              <a:gd name="connsiteX2" fmla="*/ 2377440 w 2377440"/>
              <a:gd name="connsiteY2" fmla="*/ 0 h 446733"/>
              <a:gd name="connsiteX0" fmla="*/ 0 w 2377440"/>
              <a:gd name="connsiteY0" fmla="*/ 209006 h 446733"/>
              <a:gd name="connsiteX1" fmla="*/ 1362231 w 2377440"/>
              <a:gd name="connsiteY1" fmla="*/ 439386 h 446733"/>
              <a:gd name="connsiteX2" fmla="*/ 2377440 w 2377440"/>
              <a:gd name="connsiteY2" fmla="*/ 0 h 446733"/>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979578"/>
              <a:gd name="connsiteX1" fmla="*/ 1445358 w 2460567"/>
              <a:gd name="connsiteY1" fmla="*/ 978525 h 979578"/>
              <a:gd name="connsiteX2" fmla="*/ 2460567 w 2460567"/>
              <a:gd name="connsiteY2" fmla="*/ 539139 h 979578"/>
              <a:gd name="connsiteX0" fmla="*/ 0 w 2460567"/>
              <a:gd name="connsiteY0" fmla="*/ 0 h 610929"/>
              <a:gd name="connsiteX1" fmla="*/ 1066667 w 2460567"/>
              <a:gd name="connsiteY1" fmla="*/ 479762 h 610929"/>
              <a:gd name="connsiteX2" fmla="*/ 2460567 w 2460567"/>
              <a:gd name="connsiteY2" fmla="*/ 539139 h 61092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35019"/>
              <a:gd name="connsiteX1" fmla="*/ 1066667 w 2460567"/>
              <a:gd name="connsiteY1" fmla="*/ 479762 h 735019"/>
              <a:gd name="connsiteX2" fmla="*/ 2460567 w 2460567"/>
              <a:gd name="connsiteY2" fmla="*/ 539139 h 735019"/>
              <a:gd name="connsiteX0" fmla="*/ 0 w 2460567"/>
              <a:gd name="connsiteY0" fmla="*/ 0 h 717158"/>
              <a:gd name="connsiteX1" fmla="*/ 1066667 w 2460567"/>
              <a:gd name="connsiteY1" fmla="*/ 479762 h 717158"/>
              <a:gd name="connsiteX2" fmla="*/ 2460567 w 2460567"/>
              <a:gd name="connsiteY2" fmla="*/ 539139 h 717158"/>
              <a:gd name="connsiteX0" fmla="*/ 0 w 1195700"/>
              <a:gd name="connsiteY0" fmla="*/ 0 h 1621304"/>
              <a:gd name="connsiteX1" fmla="*/ 1066667 w 1195700"/>
              <a:gd name="connsiteY1" fmla="*/ 479762 h 1621304"/>
              <a:gd name="connsiteX2" fmla="*/ 1185949 w 1195700"/>
              <a:gd name="connsiteY2" fmla="*/ 1592085 h 1621304"/>
              <a:gd name="connsiteX0" fmla="*/ 0 w 1256641"/>
              <a:gd name="connsiteY0" fmla="*/ 0 h 1592085"/>
              <a:gd name="connsiteX1" fmla="*/ 1066667 w 1256641"/>
              <a:gd name="connsiteY1" fmla="*/ 479762 h 1592085"/>
              <a:gd name="connsiteX2" fmla="*/ 1185949 w 1256641"/>
              <a:gd name="connsiteY2" fmla="*/ 1592085 h 1592085"/>
              <a:gd name="connsiteX0" fmla="*/ 0 w 1200894"/>
              <a:gd name="connsiteY0" fmla="*/ 0 h 1776812"/>
              <a:gd name="connsiteX1" fmla="*/ 1066667 w 1200894"/>
              <a:gd name="connsiteY1" fmla="*/ 479762 h 1776812"/>
              <a:gd name="connsiteX2" fmla="*/ 991985 w 1200894"/>
              <a:gd name="connsiteY2" fmla="*/ 1776812 h 1776812"/>
              <a:gd name="connsiteX0" fmla="*/ 0 w 1282160"/>
              <a:gd name="connsiteY0" fmla="*/ 0 h 1776812"/>
              <a:gd name="connsiteX1" fmla="*/ 1066667 w 1282160"/>
              <a:gd name="connsiteY1" fmla="*/ 479762 h 1776812"/>
              <a:gd name="connsiteX2" fmla="*/ 991985 w 1282160"/>
              <a:gd name="connsiteY2" fmla="*/ 1776812 h 1776812"/>
              <a:gd name="connsiteX0" fmla="*/ 0 w 1274806"/>
              <a:gd name="connsiteY0" fmla="*/ 0 h 1629030"/>
              <a:gd name="connsiteX1" fmla="*/ 1066667 w 1274806"/>
              <a:gd name="connsiteY1" fmla="*/ 479762 h 1629030"/>
              <a:gd name="connsiteX2" fmla="*/ 973513 w 1274806"/>
              <a:gd name="connsiteY2" fmla="*/ 1629030 h 1629030"/>
              <a:gd name="connsiteX0" fmla="*/ 0 w 1274806"/>
              <a:gd name="connsiteY0" fmla="*/ 0 h 1712157"/>
              <a:gd name="connsiteX1" fmla="*/ 1066667 w 1274806"/>
              <a:gd name="connsiteY1" fmla="*/ 479762 h 1712157"/>
              <a:gd name="connsiteX2" fmla="*/ 973513 w 1274806"/>
              <a:gd name="connsiteY2" fmla="*/ 1712157 h 1712157"/>
              <a:gd name="connsiteX0" fmla="*/ 0 w 1338340"/>
              <a:gd name="connsiteY0" fmla="*/ 0 h 1712157"/>
              <a:gd name="connsiteX1" fmla="*/ 1066667 w 1338340"/>
              <a:gd name="connsiteY1" fmla="*/ 479762 h 1712157"/>
              <a:gd name="connsiteX2" fmla="*/ 973513 w 1338340"/>
              <a:gd name="connsiteY2" fmla="*/ 1712157 h 1712157"/>
              <a:gd name="connsiteX0" fmla="*/ 0 w 1373085"/>
              <a:gd name="connsiteY0" fmla="*/ 0 h 1712157"/>
              <a:gd name="connsiteX1" fmla="*/ 1131321 w 1373085"/>
              <a:gd name="connsiteY1" fmla="*/ 562890 h 1712157"/>
              <a:gd name="connsiteX2" fmla="*/ 973513 w 1373085"/>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395732"/>
              <a:gd name="connsiteY0" fmla="*/ 0 h 1712157"/>
              <a:gd name="connsiteX1" fmla="*/ 1131321 w 1395732"/>
              <a:gd name="connsiteY1" fmla="*/ 562890 h 1712157"/>
              <a:gd name="connsiteX2" fmla="*/ 973513 w 1395732"/>
              <a:gd name="connsiteY2" fmla="*/ 1712157 h 1712157"/>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32677"/>
              <a:gd name="connsiteY0" fmla="*/ 0 h 1767575"/>
              <a:gd name="connsiteX1" fmla="*/ 1168266 w 1432677"/>
              <a:gd name="connsiteY1" fmla="*/ 618308 h 1767575"/>
              <a:gd name="connsiteX2" fmla="*/ 1010458 w 1432677"/>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490656"/>
              <a:gd name="connsiteY0" fmla="*/ 0 h 1767575"/>
              <a:gd name="connsiteX1" fmla="*/ 1168266 w 1490656"/>
              <a:gd name="connsiteY1" fmla="*/ 618308 h 1767575"/>
              <a:gd name="connsiteX2" fmla="*/ 1010458 w 1490656"/>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56689"/>
              <a:gd name="connsiteY0" fmla="*/ 0 h 1767575"/>
              <a:gd name="connsiteX1" fmla="*/ 1269866 w 1556689"/>
              <a:gd name="connsiteY1" fmla="*/ 618308 h 1767575"/>
              <a:gd name="connsiteX2" fmla="*/ 1010458 w 1556689"/>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568854"/>
              <a:gd name="connsiteY0" fmla="*/ 0 h 1767575"/>
              <a:gd name="connsiteX1" fmla="*/ 1269866 w 1568854"/>
              <a:gd name="connsiteY1" fmla="*/ 618308 h 1767575"/>
              <a:gd name="connsiteX2" fmla="*/ 1010458 w 1568854"/>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76035"/>
              <a:gd name="connsiteY0" fmla="*/ 0 h 1767575"/>
              <a:gd name="connsiteX1" fmla="*/ 1269866 w 1476035"/>
              <a:gd name="connsiteY1" fmla="*/ 618308 h 1767575"/>
              <a:gd name="connsiteX2" fmla="*/ 1010458 w 1476035"/>
              <a:gd name="connsiteY2" fmla="*/ 1767575 h 1767575"/>
              <a:gd name="connsiteX0" fmla="*/ 0 w 1440168"/>
              <a:gd name="connsiteY0" fmla="*/ 0 h 1767575"/>
              <a:gd name="connsiteX1" fmla="*/ 1269866 w 1440168"/>
              <a:gd name="connsiteY1" fmla="*/ 618308 h 1767575"/>
              <a:gd name="connsiteX2" fmla="*/ 1010458 w 1440168"/>
              <a:gd name="connsiteY2" fmla="*/ 1767575 h 1767575"/>
              <a:gd name="connsiteX0" fmla="*/ 0 w 1572912"/>
              <a:gd name="connsiteY0" fmla="*/ 0 h 1767575"/>
              <a:gd name="connsiteX1" fmla="*/ 1269866 w 1572912"/>
              <a:gd name="connsiteY1" fmla="*/ 618308 h 1767575"/>
              <a:gd name="connsiteX2" fmla="*/ 1010458 w 1572912"/>
              <a:gd name="connsiteY2" fmla="*/ 1767575 h 1767575"/>
              <a:gd name="connsiteX0" fmla="*/ 0 w 2672137"/>
              <a:gd name="connsiteY0" fmla="*/ 0 h 1757848"/>
              <a:gd name="connsiteX1" fmla="*/ 2369091 w 2672137"/>
              <a:gd name="connsiteY1" fmla="*/ 608581 h 1757848"/>
              <a:gd name="connsiteX2" fmla="*/ 2109683 w 2672137"/>
              <a:gd name="connsiteY2" fmla="*/ 1757848 h 1757848"/>
              <a:gd name="connsiteX0" fmla="*/ 0 w 3026926"/>
              <a:gd name="connsiteY0" fmla="*/ 0 h 1757848"/>
              <a:gd name="connsiteX1" fmla="*/ 2826291 w 3026926"/>
              <a:gd name="connsiteY1" fmla="*/ 754496 h 1757848"/>
              <a:gd name="connsiteX2" fmla="*/ 2109683 w 3026926"/>
              <a:gd name="connsiteY2" fmla="*/ 1757848 h 1757848"/>
              <a:gd name="connsiteX0" fmla="*/ 0 w 3242468"/>
              <a:gd name="connsiteY0" fmla="*/ 0 h 1699482"/>
              <a:gd name="connsiteX1" fmla="*/ 2826291 w 3242468"/>
              <a:gd name="connsiteY1" fmla="*/ 754496 h 1699482"/>
              <a:gd name="connsiteX2" fmla="*/ 2848985 w 3242468"/>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247427"/>
              <a:gd name="connsiteY0" fmla="*/ 0 h 1699482"/>
              <a:gd name="connsiteX1" fmla="*/ 2836019 w 3247427"/>
              <a:gd name="connsiteY1" fmla="*/ 861500 h 1699482"/>
              <a:gd name="connsiteX2" fmla="*/ 2848985 w 3247427"/>
              <a:gd name="connsiteY2" fmla="*/ 1699482 h 1699482"/>
              <a:gd name="connsiteX0" fmla="*/ 0 w 3372007"/>
              <a:gd name="connsiteY0" fmla="*/ 0 h 1699482"/>
              <a:gd name="connsiteX1" fmla="*/ 2836019 w 3372007"/>
              <a:gd name="connsiteY1" fmla="*/ 861500 h 1699482"/>
              <a:gd name="connsiteX2" fmla="*/ 2848985 w 3372007"/>
              <a:gd name="connsiteY2" fmla="*/ 1699482 h 1699482"/>
            </a:gdLst>
            <a:ahLst/>
            <a:cxnLst>
              <a:cxn ang="0">
                <a:pos x="connsiteX0" y="connsiteY0"/>
              </a:cxn>
              <a:cxn ang="0">
                <a:pos x="connsiteX1" y="connsiteY1"/>
              </a:cxn>
              <a:cxn ang="0">
                <a:pos x="connsiteX2" y="connsiteY2"/>
              </a:cxn>
            </a:cxnLst>
            <a:rect l="l" t="t" r="r" b="b"/>
            <a:pathLst>
              <a:path w="3372007" h="1699482">
                <a:moveTo>
                  <a:pt x="0" y="0"/>
                </a:moveTo>
                <a:cubicBezTo>
                  <a:pt x="210523" y="54098"/>
                  <a:pt x="1796672" y="400813"/>
                  <a:pt x="2836019" y="861500"/>
                </a:cubicBezTo>
                <a:cubicBezTo>
                  <a:pt x="3719036" y="1223828"/>
                  <a:pt x="3356721" y="1503013"/>
                  <a:pt x="2848985" y="1699482"/>
                </a:cubicBezTo>
              </a:path>
            </a:pathLst>
          </a:custGeom>
          <a:noFill/>
          <a:ln>
            <a:solidFill>
              <a:schemeClr val="tx1"/>
            </a:solidFill>
            <a:tailEnd type="triangle" w="lg" len="lg"/>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Tree>
    <p:extLst>
      <p:ext uri="{BB962C8B-B14F-4D97-AF65-F5344CB8AC3E}">
        <p14:creationId xmlns:p14="http://schemas.microsoft.com/office/powerpoint/2010/main" val="243554971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A3645B9-99DA-3251-0B95-98F69676B028}"/>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995D66A0-E8A2-D2A3-2099-B84CFE85FF05}"/>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D0483371-387A-13D4-3911-EBCF7790CF27}"/>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C181BADD-197E-9E5E-4030-00ADE09468E6}"/>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444479A3-1192-9C97-528D-07DF34F9BEAE}"/>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38ADB0F2-7FD7-9093-9189-7C6135230B3D}"/>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5BB9F606-D91F-4FC8-D874-32A86A5DA2D6}"/>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C85BEDA0-045B-018A-EB1F-C9CAF56998C2}"/>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B2861EE7-573D-6EB7-D891-21B5A3DD3019}"/>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478F58DA-8FCB-2319-4A00-0A6B4F43B4EC}"/>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9" name="simulation_trim_24fps_noaudio">
            <a:hlinkClick r:id="" action="ppaction://media"/>
            <a:extLst>
              <a:ext uri="{FF2B5EF4-FFF2-40B4-BE49-F238E27FC236}">
                <a16:creationId xmlns:a16="http://schemas.microsoft.com/office/drawing/2014/main" id="{A91198AB-737F-35E6-F725-FA63E55FB433}"/>
              </a:ext>
            </a:extLst>
          </p:cNvPr>
          <p:cNvPicPr>
            <a:picLocks noChangeAspect="1"/>
          </p:cNvPicPr>
          <p:nvPr>
            <a:videoFile r:link="rId2"/>
            <p:extLst>
              <p:ext uri="{DAA4B4D4-6D71-4841-9C94-3DE7FCFB9230}">
                <p14:media xmlns:p14="http://schemas.microsoft.com/office/powerpoint/2010/main" r:embed="rId1"/>
              </p:ext>
            </p:extLst>
          </p:nvPr>
        </p:nvPicPr>
        <p:blipFill>
          <a:blip r:embed="rId5"/>
          <a:srcRect b="4564"/>
          <a:stretch>
            <a:fillRect/>
          </a:stretch>
        </p:blipFill>
        <p:spPr>
          <a:xfrm>
            <a:off x="503586" y="142573"/>
            <a:ext cx="11178295" cy="6000835"/>
          </a:xfrm>
          <a:prstGeom prst="roundRect">
            <a:avLst>
              <a:gd name="adj" fmla="val 1157"/>
            </a:avLst>
          </a:prstGeom>
          <a:effectLst>
            <a:outerShdw blurRad="635000" sx="110000" sy="110000" algn="ctr" rotWithShape="0">
              <a:prstClr val="black">
                <a:alpha val="40000"/>
              </a:prstClr>
            </a:outerShdw>
          </a:effectLst>
        </p:spPr>
      </p:pic>
      <p:sp>
        <p:nvSpPr>
          <p:cNvPr id="12" name="Titel 7">
            <a:extLst>
              <a:ext uri="{FF2B5EF4-FFF2-40B4-BE49-F238E27FC236}">
                <a16:creationId xmlns:a16="http://schemas.microsoft.com/office/drawing/2014/main" id="{AC788D5A-25A6-BD14-95BA-703BE55368CF}"/>
              </a:ext>
            </a:extLst>
          </p:cNvPr>
          <p:cNvSpPr>
            <a:spLocks noGrp="1"/>
          </p:cNvSpPr>
          <p:nvPr>
            <p:ph type="title"/>
          </p:nvPr>
        </p:nvSpPr>
        <p:spPr>
          <a:xfrm>
            <a:off x="4337740" y="-1228195"/>
            <a:ext cx="3509988" cy="1009563"/>
          </a:xfrm>
        </p:spPr>
        <p:txBody>
          <a:bodyPr/>
          <a:lstStyle/>
          <a:p>
            <a:r>
              <a:rPr lang="de-DE" dirty="0"/>
              <a:t>Vorhersagen</a:t>
            </a:r>
          </a:p>
        </p:txBody>
      </p:sp>
    </p:spTree>
    <p:extLst>
      <p:ext uri="{BB962C8B-B14F-4D97-AF65-F5344CB8AC3E}">
        <p14:creationId xmlns:p14="http://schemas.microsoft.com/office/powerpoint/2010/main" val="312663326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84" fill="hold"/>
                                        <p:tgtEl>
                                          <p:spTgt spid="9"/>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9"/>
                </p:tgtEl>
              </p:cMediaNode>
            </p:video>
            <p:seq concurrent="1" nextAc="seek">
              <p:cTn id="8" restart="whenNotActive" fill="hold" evtFilter="cancelBubble" nodeType="interactiveSeq">
                <p:stCondLst>
                  <p:cond evt="onClick" delay="0">
                    <p:tgtEl>
                      <p:spTgt spid="9"/>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9"/>
                                        </p:tgtEl>
                                      </p:cBhvr>
                                    </p:cmd>
                                  </p:childTnLst>
                                </p:cTn>
                              </p:par>
                            </p:childTnLst>
                          </p:cTn>
                        </p:par>
                      </p:childTnLst>
                    </p:cTn>
                  </p:par>
                </p:childTnLst>
              </p:cTn>
              <p:nextCondLst>
                <p:cond evt="onClick" delay="0">
                  <p:tgtEl>
                    <p:spTgt spid="9"/>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85771F3-3C81-E29A-7DCE-67BD2AD283C9}"/>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9E1E19A5-50F7-FBF3-6A1E-281C32122623}"/>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3924B103-E2A5-9468-FEBB-AC99052F1D1D}"/>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4A44C419-C70B-1DA4-4DDD-FEC65A16CB57}"/>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D4476C08-3E4E-23D2-1CA2-E94DAF9ADC0C}"/>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A26A4B75-F90D-1350-C9E5-4FDE236B9917}"/>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02E87DAF-5996-48EB-B192-9C8FE81B5702}"/>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45C5385B-5026-18E0-66C3-ABCAE336896E}"/>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F8DE115F-13C5-1E20-1497-5DDF1CF28CF2}"/>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2F3CBAEB-D464-3662-20A1-28859AE2C20D}"/>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8D9ACBA3-D4DC-5E09-46D0-817FCE118F5E}"/>
              </a:ext>
            </a:extLst>
          </p:cNvPr>
          <p:cNvSpPr>
            <a:spLocks noGrp="1"/>
          </p:cNvSpPr>
          <p:nvPr>
            <p:ph type="title"/>
          </p:nvPr>
        </p:nvSpPr>
        <p:spPr>
          <a:xfrm>
            <a:off x="4337740" y="382889"/>
            <a:ext cx="3509988" cy="1009563"/>
          </a:xfrm>
        </p:spPr>
        <p:txBody>
          <a:bodyPr/>
          <a:lstStyle/>
          <a:p>
            <a:r>
              <a:rPr lang="de-DE" dirty="0"/>
              <a:t>Vorhersagen</a:t>
            </a:r>
          </a:p>
        </p:txBody>
      </p:sp>
      <p:sp>
        <p:nvSpPr>
          <p:cNvPr id="10" name="Inhaltsplatzhalter 5">
            <a:extLst>
              <a:ext uri="{FF2B5EF4-FFF2-40B4-BE49-F238E27FC236}">
                <a16:creationId xmlns:a16="http://schemas.microsoft.com/office/drawing/2014/main" id="{444F6529-9288-0A8B-3A2D-C2B1056D5F47}"/>
              </a:ext>
            </a:extLst>
          </p:cNvPr>
          <p:cNvSpPr txBox="1">
            <a:spLocks/>
          </p:cNvSpPr>
          <p:nvPr/>
        </p:nvSpPr>
        <p:spPr>
          <a:xfrm>
            <a:off x="838200" y="1825625"/>
            <a:ext cx="10515600" cy="39941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Laskar 2008</a:t>
            </a:r>
          </a:p>
          <a:p>
            <a:pPr lvl="1"/>
            <a:r>
              <a:rPr lang="de-DE" dirty="0"/>
              <a:t>Statistische Wahrscheinlichkeiten für Instabilitäten</a:t>
            </a:r>
          </a:p>
          <a:p>
            <a:pPr lvl="1"/>
            <a:r>
              <a:rPr lang="de-DE" dirty="0"/>
              <a:t>Einfluss von relativistischen Effekten</a:t>
            </a:r>
          </a:p>
          <a:p>
            <a:pPr lvl="1"/>
            <a:r>
              <a:rPr lang="de-DE" dirty="0"/>
              <a:t>1001 Durchführen</a:t>
            </a:r>
          </a:p>
          <a:p>
            <a:r>
              <a:rPr lang="de-DE" dirty="0"/>
              <a:t>Laskar 2012</a:t>
            </a:r>
          </a:p>
          <a:p>
            <a:pPr lvl="1"/>
            <a:r>
              <a:rPr lang="de-DE" dirty="0"/>
              <a:t>Erklärt historischen Kontext</a:t>
            </a:r>
          </a:p>
          <a:p>
            <a:pPr lvl="1"/>
            <a:r>
              <a:rPr lang="de-DE" dirty="0"/>
              <a:t>Zusammenfassung früherer Studien und deren Aussagen</a:t>
            </a:r>
          </a:p>
        </p:txBody>
      </p:sp>
    </p:spTree>
    <p:extLst>
      <p:ext uri="{BB962C8B-B14F-4D97-AF65-F5344CB8AC3E}">
        <p14:creationId xmlns:p14="http://schemas.microsoft.com/office/powerpoint/2010/main" val="28227908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72A122BD-FB85-E05C-A265-EB06D8DA7A00}"/>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238F2B2C-DD30-0154-A182-01D17247E68C}"/>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200120E2-4350-5396-010D-3EC6A3B64232}"/>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A3BE8ADD-5817-B429-96E8-13074E75BFC4}"/>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45277650-21A2-FCA8-ECF6-01A7CCF6C3E6}"/>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D3002FA6-022D-82D3-4895-A3E9FD166148}"/>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DE9A50FD-ED6C-A81F-AAD5-4FB502982454}"/>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37A529BE-4A7D-A2F9-3095-D14724D25444}"/>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D5FFFC33-CFBE-9367-0259-A5E5BE4324CC}"/>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65C008E2-B8C8-AC03-5F35-EB08A3967AFE}"/>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98FE66E9-AA62-BDC9-B7E2-DF0A777F2976}"/>
              </a:ext>
            </a:extLst>
          </p:cNvPr>
          <p:cNvSpPr>
            <a:spLocks noGrp="1"/>
          </p:cNvSpPr>
          <p:nvPr>
            <p:ph type="title"/>
          </p:nvPr>
        </p:nvSpPr>
        <p:spPr>
          <a:xfrm>
            <a:off x="4337740" y="382889"/>
            <a:ext cx="3509988" cy="1009563"/>
          </a:xfrm>
        </p:spPr>
        <p:txBody>
          <a:bodyPr/>
          <a:lstStyle/>
          <a:p>
            <a:r>
              <a:rPr lang="de-DE" dirty="0"/>
              <a:t>Vorhersagen</a:t>
            </a:r>
          </a:p>
        </p:txBody>
      </p:sp>
      <p:sp>
        <p:nvSpPr>
          <p:cNvPr id="10" name="Inhaltsplatzhalter 5">
            <a:extLst>
              <a:ext uri="{FF2B5EF4-FFF2-40B4-BE49-F238E27FC236}">
                <a16:creationId xmlns:a16="http://schemas.microsoft.com/office/drawing/2014/main" id="{53190515-868F-D375-6BBA-7D9CB17D578C}"/>
              </a:ext>
            </a:extLst>
          </p:cNvPr>
          <p:cNvSpPr txBox="1">
            <a:spLocks/>
          </p:cNvSpPr>
          <p:nvPr/>
        </p:nvSpPr>
        <p:spPr>
          <a:xfrm>
            <a:off x="838200" y="1825625"/>
            <a:ext cx="10515600" cy="399414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a:t>Brown &amp; Rein 2020</a:t>
            </a:r>
          </a:p>
          <a:p>
            <a:pPr lvl="1"/>
            <a:r>
              <a:rPr lang="de-DE" dirty="0"/>
              <a:t>Öffentlicher Datensatz zu 96 Durchführungen</a:t>
            </a:r>
          </a:p>
          <a:p>
            <a:pPr lvl="1"/>
            <a:r>
              <a:rPr lang="de-DE" dirty="0"/>
              <a:t>Volle N-Körper-Integration mit Open-Source-Tools</a:t>
            </a:r>
          </a:p>
          <a:p>
            <a:r>
              <a:rPr lang="de-DE" dirty="0"/>
              <a:t>Brown &amp; Rein 2022</a:t>
            </a:r>
          </a:p>
          <a:p>
            <a:pPr lvl="1"/>
            <a:r>
              <a:rPr lang="de-DE" dirty="0"/>
              <a:t>2880 Durchführungen mit Open-Source Code</a:t>
            </a:r>
          </a:p>
        </p:txBody>
      </p:sp>
    </p:spTree>
    <p:extLst>
      <p:ext uri="{BB962C8B-B14F-4D97-AF65-F5344CB8AC3E}">
        <p14:creationId xmlns:p14="http://schemas.microsoft.com/office/powerpoint/2010/main" val="50352383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3CB4267-6482-E85D-A0A3-2945ACA48BD9}"/>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773E4502-78B9-1F9C-6144-DA62592021A5}"/>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1EC32409-7157-DF20-593E-44723089321C}"/>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DE3F0D30-A17D-BEA9-3001-67EEA55099BF}"/>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20060E94-EC11-0194-72CE-947CE6AEE703}"/>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176F84BE-DFA9-5ACF-B6B0-0E843C48B2C4}"/>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1C099BA4-EEAA-8706-2FD5-BB4F0DBE81FB}"/>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3AC1EF95-1B15-95AB-7BFF-15087A61BC16}"/>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80DF3F29-9AF6-0DD7-5C90-159CC31A696E}"/>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32F9C5E4-9596-8609-E3B1-8C770B173890}"/>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05225347-0AF1-3AD6-9F03-283FEB853F4C}"/>
              </a:ext>
            </a:extLst>
          </p:cNvPr>
          <p:cNvSpPr>
            <a:spLocks noGrp="1"/>
          </p:cNvSpPr>
          <p:nvPr>
            <p:ph type="title"/>
          </p:nvPr>
        </p:nvSpPr>
        <p:spPr>
          <a:xfrm>
            <a:off x="4158945" y="276482"/>
            <a:ext cx="3874107" cy="1252218"/>
          </a:xfrm>
        </p:spPr>
        <p:txBody>
          <a:bodyPr/>
          <a:lstStyle/>
          <a:p>
            <a:r>
              <a:rPr lang="de-DE" sz="2800" dirty="0"/>
              <a:t>Vorhersagen</a:t>
            </a:r>
            <a:br>
              <a:rPr lang="de-DE" dirty="0"/>
            </a:br>
            <a:r>
              <a:rPr lang="de-DE" sz="1800" dirty="0"/>
              <a:t>Innere &amp; Äußere Planeten</a:t>
            </a:r>
            <a:endParaRPr lang="de-DE" dirty="0"/>
          </a:p>
        </p:txBody>
      </p:sp>
      <p:pic>
        <p:nvPicPr>
          <p:cNvPr id="6" name="Grafik 5">
            <a:extLst>
              <a:ext uri="{FF2B5EF4-FFF2-40B4-BE49-F238E27FC236}">
                <a16:creationId xmlns:a16="http://schemas.microsoft.com/office/drawing/2014/main" id="{0C396FD3-EFDC-687D-3D0F-E65CF547571B}"/>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1496280" y="2597763"/>
            <a:ext cx="9192908" cy="2452093"/>
          </a:xfrm>
          <a:prstGeom prst="rect">
            <a:avLst/>
          </a:prstGeom>
        </p:spPr>
      </p:pic>
    </p:spTree>
    <p:extLst>
      <p:ext uri="{BB962C8B-B14F-4D97-AF65-F5344CB8AC3E}">
        <p14:creationId xmlns:p14="http://schemas.microsoft.com/office/powerpoint/2010/main" val="4667987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hteck 14">
            <a:extLst>
              <a:ext uri="{FF2B5EF4-FFF2-40B4-BE49-F238E27FC236}">
                <a16:creationId xmlns:a16="http://schemas.microsoft.com/office/drawing/2014/main" id="{BEF2E551-A063-921B-E239-F8800C738316}"/>
              </a:ext>
            </a:extLst>
          </p:cNvPr>
          <p:cNvSpPr/>
          <p:nvPr/>
        </p:nvSpPr>
        <p:spPr>
          <a:xfrm>
            <a:off x="-2" y="690376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17" name="Rechteck 16">
            <a:extLst>
              <a:ext uri="{FF2B5EF4-FFF2-40B4-BE49-F238E27FC236}">
                <a16:creationId xmlns:a16="http://schemas.microsoft.com/office/drawing/2014/main" id="{E225D698-B600-68E3-E1BE-9705BBE9010F}"/>
              </a:ext>
            </a:extLst>
          </p:cNvPr>
          <p:cNvSpPr/>
          <p:nvPr/>
        </p:nvSpPr>
        <p:spPr>
          <a:xfrm>
            <a:off x="2033999" y="6907750"/>
            <a:ext cx="1014494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5" name="Gerader Verbinder 4">
            <a:extLst>
              <a:ext uri="{FF2B5EF4-FFF2-40B4-BE49-F238E27FC236}">
                <a16:creationId xmlns:a16="http://schemas.microsoft.com/office/drawing/2014/main" id="{07213B77-360E-BF42-658B-376F5F0F063A}"/>
              </a:ext>
            </a:extLst>
          </p:cNvPr>
          <p:cNvCxnSpPr>
            <a:cxnSpLocks/>
          </p:cNvCxnSpPr>
          <p:nvPr/>
        </p:nvCxnSpPr>
        <p:spPr>
          <a:xfrm>
            <a:off x="-47620" y="0"/>
            <a:ext cx="0" cy="6860504"/>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6" name="Gerader Verbinder 5">
            <a:extLst>
              <a:ext uri="{FF2B5EF4-FFF2-40B4-BE49-F238E27FC236}">
                <a16:creationId xmlns:a16="http://schemas.microsoft.com/office/drawing/2014/main" id="{909E7601-A836-A4FA-760B-FC2A6CDE0B00}"/>
              </a:ext>
            </a:extLst>
          </p:cNvPr>
          <p:cNvCxnSpPr>
            <a:cxnSpLocks/>
          </p:cNvCxnSpPr>
          <p:nvPr/>
        </p:nvCxnSpPr>
        <p:spPr>
          <a:xfrm>
            <a:off x="12230675" y="-2504"/>
            <a:ext cx="0" cy="6860504"/>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7" name="Gerader Verbinder 6">
            <a:extLst>
              <a:ext uri="{FF2B5EF4-FFF2-40B4-BE49-F238E27FC236}">
                <a16:creationId xmlns:a16="http://schemas.microsoft.com/office/drawing/2014/main" id="{1F60E04A-33A2-F7C9-6D76-46CA63A66C10}"/>
              </a:ext>
            </a:extLst>
          </p:cNvPr>
          <p:cNvCxnSpPr>
            <a:cxnSpLocks/>
          </p:cNvCxnSpPr>
          <p:nvPr/>
        </p:nvCxnSpPr>
        <p:spPr>
          <a:xfrm>
            <a:off x="0" y="-42070"/>
            <a:ext cx="12185472" cy="0"/>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cxnSp>
        <p:nvCxnSpPr>
          <p:cNvPr id="8" name="Gerader Verbinder 7">
            <a:extLst>
              <a:ext uri="{FF2B5EF4-FFF2-40B4-BE49-F238E27FC236}">
                <a16:creationId xmlns:a16="http://schemas.microsoft.com/office/drawing/2014/main" id="{0F254ABA-AF3F-C350-8A35-C9BB3B4C80CA}"/>
              </a:ext>
            </a:extLst>
          </p:cNvPr>
          <p:cNvCxnSpPr>
            <a:cxnSpLocks/>
          </p:cNvCxnSpPr>
          <p:nvPr/>
        </p:nvCxnSpPr>
        <p:spPr>
          <a:xfrm>
            <a:off x="6528" y="6899492"/>
            <a:ext cx="12185472" cy="0"/>
          </a:xfrm>
          <a:prstGeom prst="line">
            <a:avLst/>
          </a:prstGeom>
          <a:ln w="12700">
            <a:solidFill>
              <a:schemeClr val="bg1">
                <a:lumMod val="85000"/>
              </a:schemeClr>
            </a:solidFill>
          </a:ln>
        </p:spPr>
        <p:style>
          <a:lnRef idx="2">
            <a:schemeClr val="dk1"/>
          </a:lnRef>
          <a:fillRef idx="0">
            <a:schemeClr val="dk1"/>
          </a:fillRef>
          <a:effectRef idx="1">
            <a:schemeClr val="dk1"/>
          </a:effectRef>
          <a:fontRef idx="minor">
            <a:schemeClr val="tx1"/>
          </a:fontRef>
        </p:style>
      </p:cxnSp>
      <p:sp>
        <p:nvSpPr>
          <p:cNvPr id="9" name="Rechteck 8">
            <a:extLst>
              <a:ext uri="{FF2B5EF4-FFF2-40B4-BE49-F238E27FC236}">
                <a16:creationId xmlns:a16="http://schemas.microsoft.com/office/drawing/2014/main" id="{50F93B65-37C3-13B6-C723-15D5CDA7D906}"/>
              </a:ext>
            </a:extLst>
          </p:cNvPr>
          <p:cNvSpPr/>
          <p:nvPr/>
        </p:nvSpPr>
        <p:spPr>
          <a:xfrm>
            <a:off x="-1"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10" name="Rechteck 9">
            <a:extLst>
              <a:ext uri="{FF2B5EF4-FFF2-40B4-BE49-F238E27FC236}">
                <a16:creationId xmlns:a16="http://schemas.microsoft.com/office/drawing/2014/main" id="{08F65D6C-7A4A-F1C9-41C9-071422203A33}"/>
              </a:ext>
            </a:extLst>
          </p:cNvPr>
          <p:cNvSpPr/>
          <p:nvPr/>
        </p:nvSpPr>
        <p:spPr>
          <a:xfrm>
            <a:off x="2033999"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11" name="Rechteck 10">
            <a:extLst>
              <a:ext uri="{FF2B5EF4-FFF2-40B4-BE49-F238E27FC236}">
                <a16:creationId xmlns:a16="http://schemas.microsoft.com/office/drawing/2014/main" id="{51F09E79-F841-2793-D445-39939B17716D}"/>
              </a:ext>
            </a:extLst>
          </p:cNvPr>
          <p:cNvSpPr/>
          <p:nvPr/>
        </p:nvSpPr>
        <p:spPr>
          <a:xfrm>
            <a:off x="4061999"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12" name="Rechteck 11">
            <a:extLst>
              <a:ext uri="{FF2B5EF4-FFF2-40B4-BE49-F238E27FC236}">
                <a16:creationId xmlns:a16="http://schemas.microsoft.com/office/drawing/2014/main" id="{0A9FF895-FA49-4E14-4611-B3AF87D47498}"/>
              </a:ext>
            </a:extLst>
          </p:cNvPr>
          <p:cNvSpPr/>
          <p:nvPr/>
        </p:nvSpPr>
        <p:spPr>
          <a:xfrm>
            <a:off x="6095999"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13" name="Rechteck 12">
            <a:extLst>
              <a:ext uri="{FF2B5EF4-FFF2-40B4-BE49-F238E27FC236}">
                <a16:creationId xmlns:a16="http://schemas.microsoft.com/office/drawing/2014/main" id="{DB482A51-36E0-04A0-A253-2814B2F8814A}"/>
              </a:ext>
            </a:extLst>
          </p:cNvPr>
          <p:cNvSpPr/>
          <p:nvPr/>
        </p:nvSpPr>
        <p:spPr>
          <a:xfrm>
            <a:off x="8124000"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14" name="Rechteck 13">
            <a:extLst>
              <a:ext uri="{FF2B5EF4-FFF2-40B4-BE49-F238E27FC236}">
                <a16:creationId xmlns:a16="http://schemas.microsoft.com/office/drawing/2014/main" id="{51C2B1A7-5EB5-F4B7-50AA-E80F2CE08210}"/>
              </a:ext>
            </a:extLst>
          </p:cNvPr>
          <p:cNvSpPr/>
          <p:nvPr/>
        </p:nvSpPr>
        <p:spPr>
          <a:xfrm>
            <a:off x="10158000" y="691698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cxnSp>
        <p:nvCxnSpPr>
          <p:cNvPr id="20" name="Gerader Verbinder 19">
            <a:extLst>
              <a:ext uri="{FF2B5EF4-FFF2-40B4-BE49-F238E27FC236}">
                <a16:creationId xmlns:a16="http://schemas.microsoft.com/office/drawing/2014/main" id="{D817D8B3-94C3-1786-D5C0-E2DC5A7CEDB7}"/>
              </a:ext>
            </a:extLst>
          </p:cNvPr>
          <p:cNvCxnSpPr>
            <a:cxnSpLocks/>
          </p:cNvCxnSpPr>
          <p:nvPr/>
        </p:nvCxnSpPr>
        <p:spPr>
          <a:xfrm>
            <a:off x="0" y="69006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3" name="Titel 2">
            <a:extLst>
              <a:ext uri="{FF2B5EF4-FFF2-40B4-BE49-F238E27FC236}">
                <a16:creationId xmlns:a16="http://schemas.microsoft.com/office/drawing/2014/main" id="{673AF6B8-88D5-BA37-94EF-0ECCE41A23C3}"/>
              </a:ext>
            </a:extLst>
          </p:cNvPr>
          <p:cNvSpPr>
            <a:spLocks noGrp="1"/>
          </p:cNvSpPr>
          <p:nvPr>
            <p:ph type="title"/>
          </p:nvPr>
        </p:nvSpPr>
        <p:spPr>
          <a:xfrm>
            <a:off x="4525019" y="385109"/>
            <a:ext cx="3133018" cy="1009563"/>
          </a:xfrm>
        </p:spPr>
        <p:txBody>
          <a:bodyPr/>
          <a:lstStyle/>
          <a:p>
            <a:r>
              <a:rPr lang="de-DE" dirty="0"/>
              <a:t>Gliederung</a:t>
            </a:r>
          </a:p>
        </p:txBody>
      </p:sp>
      <p:sp>
        <p:nvSpPr>
          <p:cNvPr id="21" name="Textfeld 20">
            <a:extLst>
              <a:ext uri="{FF2B5EF4-FFF2-40B4-BE49-F238E27FC236}">
                <a16:creationId xmlns:a16="http://schemas.microsoft.com/office/drawing/2014/main" id="{09679910-A4FA-41D3-2AE7-ABA38BF1D5B3}"/>
              </a:ext>
            </a:extLst>
          </p:cNvPr>
          <p:cNvSpPr txBox="1"/>
          <p:nvPr/>
        </p:nvSpPr>
        <p:spPr>
          <a:xfrm>
            <a:off x="894153" y="7682998"/>
            <a:ext cx="10410222" cy="338554"/>
          </a:xfrm>
          <a:prstGeom prst="rect">
            <a:avLst/>
          </a:prstGeom>
          <a:noFill/>
        </p:spPr>
        <p:txBody>
          <a:bodyPr wrap="none" rtlCol="0">
            <a:spAutoFit/>
          </a:bodyPr>
          <a:lstStyle/>
          <a:p>
            <a:pPr algn="ctr"/>
            <a:r>
              <a:rPr lang="de-DE" sz="1600" dirty="0"/>
              <a:t>Referent: Leander Riefel / Betreuende Lehrkraft: Herr Weber / Hauptfach: Physik / Nebenfach: Informatik</a:t>
            </a:r>
          </a:p>
        </p:txBody>
      </p:sp>
      <p:graphicFrame>
        <p:nvGraphicFramePr>
          <p:cNvPr id="24" name="Diagramm 23">
            <a:extLst>
              <a:ext uri="{FF2B5EF4-FFF2-40B4-BE49-F238E27FC236}">
                <a16:creationId xmlns:a16="http://schemas.microsoft.com/office/drawing/2014/main" id="{20A67BEC-8872-49AF-FA75-9768128FACE0}"/>
              </a:ext>
            </a:extLst>
          </p:cNvPr>
          <p:cNvGraphicFramePr/>
          <p:nvPr>
            <p:extLst>
              <p:ext uri="{D42A27DB-BD31-4B8C-83A1-F6EECF244321}">
                <p14:modId xmlns:p14="http://schemas.microsoft.com/office/powerpoint/2010/main" val="834440817"/>
              </p:ext>
            </p:extLst>
          </p:nvPr>
        </p:nvGraphicFramePr>
        <p:xfrm>
          <a:off x="560177" y="1821566"/>
          <a:ext cx="11078173" cy="4651032"/>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pic>
        <p:nvPicPr>
          <p:cNvPr id="2" name="Grafik 1" descr="Ein Bild, das Mond, Natur, Astronomisches Objekt, Astronomisches Ereignis enthält.">
            <a:extLst>
              <a:ext uri="{FF2B5EF4-FFF2-40B4-BE49-F238E27FC236}">
                <a16:creationId xmlns:a16="http://schemas.microsoft.com/office/drawing/2014/main" id="{0227E89A-999C-63AD-044A-5482154A4391}"/>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447946" y="406392"/>
            <a:ext cx="1612859" cy="1382900"/>
          </a:xfrm>
          <a:prstGeom prst="rect">
            <a:avLst/>
          </a:prstGeom>
        </p:spPr>
      </p:pic>
      <p:sp>
        <p:nvSpPr>
          <p:cNvPr id="4" name="Textfeld 3">
            <a:extLst>
              <a:ext uri="{FF2B5EF4-FFF2-40B4-BE49-F238E27FC236}">
                <a16:creationId xmlns:a16="http://schemas.microsoft.com/office/drawing/2014/main" id="{88D8CE81-7566-68B9-3C56-58E9F53A0F5D}"/>
              </a:ext>
            </a:extLst>
          </p:cNvPr>
          <p:cNvSpPr txBox="1"/>
          <p:nvPr/>
        </p:nvSpPr>
        <p:spPr>
          <a:xfrm>
            <a:off x="14801446" y="-186181"/>
            <a:ext cx="2018501" cy="369332"/>
          </a:xfrm>
          <a:prstGeom prst="rect">
            <a:avLst/>
          </a:prstGeom>
          <a:noFill/>
        </p:spPr>
        <p:txBody>
          <a:bodyPr wrap="none" rtlCol="0">
            <a:spAutoFit/>
          </a:bodyPr>
          <a:lstStyle/>
          <a:p>
            <a:r>
              <a:rPr lang="de-DE" dirty="0"/>
              <a:t>5 Zwergplaneten</a:t>
            </a:r>
          </a:p>
        </p:txBody>
      </p:sp>
      <p:cxnSp>
        <p:nvCxnSpPr>
          <p:cNvPr id="16" name="Gerader Verbinder 15">
            <a:extLst>
              <a:ext uri="{FF2B5EF4-FFF2-40B4-BE49-F238E27FC236}">
                <a16:creationId xmlns:a16="http://schemas.microsoft.com/office/drawing/2014/main" id="{5477FAE3-E757-0B72-B1BC-9790223FBCC6}"/>
              </a:ext>
            </a:extLst>
          </p:cNvPr>
          <p:cNvCxnSpPr>
            <a:cxnSpLocks/>
          </p:cNvCxnSpPr>
          <p:nvPr/>
        </p:nvCxnSpPr>
        <p:spPr>
          <a:xfrm flipV="1">
            <a:off x="13991421" y="287937"/>
            <a:ext cx="1020550" cy="491761"/>
          </a:xfrm>
          <a:prstGeom prst="line">
            <a:avLst/>
          </a:prstGeom>
        </p:spPr>
        <p:style>
          <a:lnRef idx="2">
            <a:schemeClr val="dk1"/>
          </a:lnRef>
          <a:fillRef idx="0">
            <a:schemeClr val="dk1"/>
          </a:fillRef>
          <a:effectRef idx="1">
            <a:schemeClr val="dk1"/>
          </a:effectRef>
          <a:fontRef idx="minor">
            <a:schemeClr val="tx1"/>
          </a:fontRef>
        </p:style>
      </p:cxnSp>
      <p:pic>
        <p:nvPicPr>
          <p:cNvPr id="18" name="Grafik 17" descr="Ein Bild, das Natur, Mond, Krater, Astronomie enthält.&#10;&#10;KI-generierte Inhalte können fehlerhaft sein.">
            <a:extLst>
              <a:ext uri="{FF2B5EF4-FFF2-40B4-BE49-F238E27FC236}">
                <a16:creationId xmlns:a16="http://schemas.microsoft.com/office/drawing/2014/main" id="{EC01FDB6-EBF5-E414-2D6F-B765B4A40F0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2656416" flipH="1" flipV="1">
            <a:off x="12517372" y="6863167"/>
            <a:ext cx="804170" cy="536113"/>
          </a:xfrm>
          <a:prstGeom prst="rect">
            <a:avLst/>
          </a:prstGeom>
        </p:spPr>
      </p:pic>
      <p:pic>
        <p:nvPicPr>
          <p:cNvPr id="19" name="Grafik 18" descr="Ein Bild, das Natur, Mond, Krater, Astronomie enthält.&#10;&#10;KI-generierte Inhalte können fehlerhaft sein.">
            <a:extLst>
              <a:ext uri="{FF2B5EF4-FFF2-40B4-BE49-F238E27FC236}">
                <a16:creationId xmlns:a16="http://schemas.microsoft.com/office/drawing/2014/main" id="{9D03C297-2BD7-C5EE-A02E-8A95233C264B}"/>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a:off x="12516241" y="6164777"/>
            <a:ext cx="906762" cy="604508"/>
          </a:xfrm>
          <a:prstGeom prst="rect">
            <a:avLst/>
          </a:prstGeom>
        </p:spPr>
      </p:pic>
      <p:pic>
        <p:nvPicPr>
          <p:cNvPr id="22" name="Grafik 21" descr="Ein Bild, das Natur, Mond, Krater, Astronomie enthält.&#10;&#10;KI-generierte Inhalte können fehlerhaft sein.">
            <a:extLst>
              <a:ext uri="{FF2B5EF4-FFF2-40B4-BE49-F238E27FC236}">
                <a16:creationId xmlns:a16="http://schemas.microsoft.com/office/drawing/2014/main" id="{B1D4A0D6-C571-2F68-23C0-547F6955AB98}"/>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2761888" flipH="1">
            <a:off x="13070189" y="6656528"/>
            <a:ext cx="849248" cy="540368"/>
          </a:xfrm>
          <a:prstGeom prst="rect">
            <a:avLst/>
          </a:prstGeom>
        </p:spPr>
      </p:pic>
      <p:sp>
        <p:nvSpPr>
          <p:cNvPr id="23" name="Textfeld 22">
            <a:extLst>
              <a:ext uri="{FF2B5EF4-FFF2-40B4-BE49-F238E27FC236}">
                <a16:creationId xmlns:a16="http://schemas.microsoft.com/office/drawing/2014/main" id="{CE94259D-0DED-0FEA-D09C-D2BAD8432398}"/>
              </a:ext>
            </a:extLst>
          </p:cNvPr>
          <p:cNvSpPr txBox="1"/>
          <p:nvPr/>
        </p:nvSpPr>
        <p:spPr>
          <a:xfrm>
            <a:off x="15022648" y="6919224"/>
            <a:ext cx="3111749" cy="646331"/>
          </a:xfrm>
          <a:prstGeom prst="rect">
            <a:avLst/>
          </a:prstGeom>
          <a:noFill/>
        </p:spPr>
        <p:txBody>
          <a:bodyPr wrap="none" rtlCol="0">
            <a:spAutoFit/>
          </a:bodyPr>
          <a:lstStyle/>
          <a:p>
            <a:r>
              <a:rPr lang="de-DE" dirty="0"/>
              <a:t>ca. 1,4 Millionen Asteroiden</a:t>
            </a:r>
            <a:br>
              <a:rPr lang="de-DE" dirty="0"/>
            </a:br>
            <a:r>
              <a:rPr lang="de-DE" dirty="0"/>
              <a:t>ca. 4000 Kometen</a:t>
            </a:r>
          </a:p>
        </p:txBody>
      </p:sp>
      <p:cxnSp>
        <p:nvCxnSpPr>
          <p:cNvPr id="25" name="Gerader Verbinder 24">
            <a:extLst>
              <a:ext uri="{FF2B5EF4-FFF2-40B4-BE49-F238E27FC236}">
                <a16:creationId xmlns:a16="http://schemas.microsoft.com/office/drawing/2014/main" id="{F381F2BE-CF6C-5ECD-CAD3-CD261475CCD4}"/>
              </a:ext>
            </a:extLst>
          </p:cNvPr>
          <p:cNvCxnSpPr>
            <a:cxnSpLocks/>
          </p:cNvCxnSpPr>
          <p:nvPr/>
        </p:nvCxnSpPr>
        <p:spPr>
          <a:xfrm>
            <a:off x="13990657" y="6977243"/>
            <a:ext cx="890568" cy="236357"/>
          </a:xfrm>
          <a:prstGeom prst="line">
            <a:avLst/>
          </a:prstGeom>
        </p:spPr>
        <p:style>
          <a:lnRef idx="2">
            <a:schemeClr val="dk1"/>
          </a:lnRef>
          <a:fillRef idx="0">
            <a:schemeClr val="dk1"/>
          </a:fillRef>
          <a:effectRef idx="1">
            <a:schemeClr val="dk1"/>
          </a:effectRef>
          <a:fontRef idx="minor">
            <a:schemeClr val="tx1"/>
          </a:fontRef>
        </p:style>
      </p:cxnSp>
      <p:pic>
        <p:nvPicPr>
          <p:cNvPr id="26" name="Grafik 25" descr="Ein Bild, das Astronomisches Objekt, Planet, Weltraum, Raum enthält.&#10;&#10;KI-generierte Inhalte können fehlerhaft sein.">
            <a:extLst>
              <a:ext uri="{FF2B5EF4-FFF2-40B4-BE49-F238E27FC236}">
                <a16:creationId xmlns:a16="http://schemas.microsoft.com/office/drawing/2014/main" id="{5E9E4248-CA6D-61C2-CA6A-9AE4777320DE}"/>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rot="884437">
            <a:off x="-2639227" y="1380968"/>
            <a:ext cx="2225504" cy="2225504"/>
          </a:xfrm>
          <a:prstGeom prst="rect">
            <a:avLst/>
          </a:prstGeom>
        </p:spPr>
      </p:pic>
      <p:sp>
        <p:nvSpPr>
          <p:cNvPr id="27" name="Textfeld 26">
            <a:extLst>
              <a:ext uri="{FF2B5EF4-FFF2-40B4-BE49-F238E27FC236}">
                <a16:creationId xmlns:a16="http://schemas.microsoft.com/office/drawing/2014/main" id="{36A44B97-1D22-8B5D-A875-70E5FBA73418}"/>
              </a:ext>
            </a:extLst>
          </p:cNvPr>
          <p:cNvSpPr txBox="1"/>
          <p:nvPr/>
        </p:nvSpPr>
        <p:spPr>
          <a:xfrm>
            <a:off x="-4808249" y="1175634"/>
            <a:ext cx="1354858" cy="369332"/>
          </a:xfrm>
          <a:prstGeom prst="rect">
            <a:avLst/>
          </a:prstGeom>
          <a:noFill/>
        </p:spPr>
        <p:txBody>
          <a:bodyPr wrap="none" rtlCol="0">
            <a:spAutoFit/>
          </a:bodyPr>
          <a:lstStyle/>
          <a:p>
            <a:r>
              <a:rPr lang="de-DE" dirty="0"/>
              <a:t>8 Planeten</a:t>
            </a:r>
          </a:p>
        </p:txBody>
      </p:sp>
      <p:cxnSp>
        <p:nvCxnSpPr>
          <p:cNvPr id="28" name="Gerader Verbinder 27">
            <a:extLst>
              <a:ext uri="{FF2B5EF4-FFF2-40B4-BE49-F238E27FC236}">
                <a16:creationId xmlns:a16="http://schemas.microsoft.com/office/drawing/2014/main" id="{37185F2B-6319-AE11-969A-8FFAAF482519}"/>
              </a:ext>
            </a:extLst>
          </p:cNvPr>
          <p:cNvCxnSpPr>
            <a:cxnSpLocks/>
          </p:cNvCxnSpPr>
          <p:nvPr/>
        </p:nvCxnSpPr>
        <p:spPr>
          <a:xfrm flipH="1" flipV="1">
            <a:off x="-3562350" y="1604567"/>
            <a:ext cx="917399" cy="338533"/>
          </a:xfrm>
          <a:prstGeom prst="line">
            <a:avLst/>
          </a:prstGeom>
        </p:spPr>
        <p:style>
          <a:lnRef idx="2">
            <a:schemeClr val="dk1"/>
          </a:lnRef>
          <a:fillRef idx="0">
            <a:schemeClr val="dk1"/>
          </a:fillRef>
          <a:effectRef idx="1">
            <a:schemeClr val="dk1"/>
          </a:effectRef>
          <a:fontRef idx="minor">
            <a:schemeClr val="tx1"/>
          </a:fontRef>
        </p:style>
      </p:cxnSp>
      <p:pic>
        <p:nvPicPr>
          <p:cNvPr id="29" name="Grafik 28" descr="Ein Bild, das Natur, Astronomisches Objekt, Kugel, Planet enthält.&#10;&#10;KI-generierte Inhalte können fehlerhaft sein.">
            <a:extLst>
              <a:ext uri="{FF2B5EF4-FFF2-40B4-BE49-F238E27FC236}">
                <a16:creationId xmlns:a16="http://schemas.microsoft.com/office/drawing/2014/main" id="{6A460DD4-EE90-EB43-5CA4-83346428B9A2}"/>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1544979" y="4362450"/>
            <a:ext cx="632180" cy="632180"/>
          </a:xfrm>
          <a:prstGeom prst="rect">
            <a:avLst/>
          </a:prstGeom>
        </p:spPr>
      </p:pic>
      <p:sp>
        <p:nvSpPr>
          <p:cNvPr id="30" name="Textfeld 29">
            <a:extLst>
              <a:ext uri="{FF2B5EF4-FFF2-40B4-BE49-F238E27FC236}">
                <a16:creationId xmlns:a16="http://schemas.microsoft.com/office/drawing/2014/main" id="{AA7B9957-2382-CFC3-3892-1D4D08D7D02F}"/>
              </a:ext>
            </a:extLst>
          </p:cNvPr>
          <p:cNvSpPr txBox="1"/>
          <p:nvPr/>
        </p:nvSpPr>
        <p:spPr>
          <a:xfrm>
            <a:off x="-3971105" y="5376019"/>
            <a:ext cx="1566454" cy="369332"/>
          </a:xfrm>
          <a:prstGeom prst="rect">
            <a:avLst/>
          </a:prstGeom>
          <a:noFill/>
        </p:spPr>
        <p:txBody>
          <a:bodyPr wrap="none" rtlCol="0">
            <a:spAutoFit/>
          </a:bodyPr>
          <a:lstStyle/>
          <a:p>
            <a:r>
              <a:rPr lang="de-DE" dirty="0"/>
              <a:t>300+ Monde</a:t>
            </a:r>
          </a:p>
        </p:txBody>
      </p:sp>
      <p:cxnSp>
        <p:nvCxnSpPr>
          <p:cNvPr id="31" name="Gerader Verbinder 30">
            <a:extLst>
              <a:ext uri="{FF2B5EF4-FFF2-40B4-BE49-F238E27FC236}">
                <a16:creationId xmlns:a16="http://schemas.microsoft.com/office/drawing/2014/main" id="{BC51820B-3C40-1386-0285-F5C819D43D83}"/>
              </a:ext>
            </a:extLst>
          </p:cNvPr>
          <p:cNvCxnSpPr>
            <a:cxnSpLocks/>
          </p:cNvCxnSpPr>
          <p:nvPr/>
        </p:nvCxnSpPr>
        <p:spPr>
          <a:xfrm flipH="1">
            <a:off x="-2580439" y="4878381"/>
            <a:ext cx="895828" cy="398134"/>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09202305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CC8A8DF8-23F8-9381-263B-23ABF107FB4C}"/>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B3ED801B-3F27-D53C-F7D5-A2E549511C80}"/>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E90B28EF-0ABC-1389-EE11-032A8D372F75}"/>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D6A0C6C0-DACF-D9A9-A09D-EDB25777A001}"/>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1E618B2F-F953-6F7A-F6AE-A579B2C57BC8}"/>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435B001E-9771-DA31-166B-99FC1CFCFF29}"/>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E5759812-8D50-11A2-6C6A-8EC796FA6D88}"/>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AB9E41BC-6985-1F5E-3587-60F0FD10003B}"/>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DE368116-C742-ECAE-993E-0B5144F00E01}"/>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537A48AE-05B4-0B41-41CF-ED47FBB69B3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6F11833A-0A4E-41E1-3A09-017D22671C48}"/>
              </a:ext>
            </a:extLst>
          </p:cNvPr>
          <p:cNvSpPr>
            <a:spLocks noGrp="1"/>
          </p:cNvSpPr>
          <p:nvPr>
            <p:ph type="title"/>
          </p:nvPr>
        </p:nvSpPr>
        <p:spPr>
          <a:xfrm>
            <a:off x="4158945" y="263782"/>
            <a:ext cx="3874107" cy="1252218"/>
          </a:xfrm>
        </p:spPr>
        <p:txBody>
          <a:bodyPr/>
          <a:lstStyle/>
          <a:p>
            <a:r>
              <a:rPr lang="de-DE" sz="2800" dirty="0"/>
              <a:t>Vorhersagen</a:t>
            </a:r>
            <a:br>
              <a:rPr lang="de-DE" dirty="0"/>
            </a:br>
            <a:r>
              <a:rPr lang="de-DE" sz="1800" dirty="0"/>
              <a:t>Innere &amp; Äußere Planeten</a:t>
            </a:r>
            <a:endParaRPr lang="de-DE" dirty="0"/>
          </a:p>
        </p:txBody>
      </p:sp>
      <p:pic>
        <p:nvPicPr>
          <p:cNvPr id="7" name="Grafik 6">
            <a:extLst>
              <a:ext uri="{FF2B5EF4-FFF2-40B4-BE49-F238E27FC236}">
                <a16:creationId xmlns:a16="http://schemas.microsoft.com/office/drawing/2014/main" id="{C9FE10B6-BFAE-F0BF-E01C-19A231A6B789}"/>
              </a:ext>
            </a:extLst>
          </p:cNvPr>
          <p:cNvPicPr>
            <a:picLocks noChangeAspect="1"/>
          </p:cNvPicPr>
          <p:nvPr/>
        </p:nvPicPr>
        <p:blipFill>
          <a:blip r:embed="rId2">
            <a:extLst>
              <a:ext uri="{28A0092B-C50C-407E-A947-70E740481C1C}">
                <a14:useLocalDpi xmlns:a14="http://schemas.microsoft.com/office/drawing/2010/main" val="0"/>
              </a:ext>
            </a:extLst>
          </a:blip>
          <a:srcRect t="37455" b="37455"/>
          <a:stretch/>
        </p:blipFill>
        <p:spPr>
          <a:xfrm>
            <a:off x="2532839" y="1633786"/>
            <a:ext cx="6776531" cy="4543277"/>
          </a:xfrm>
          <a:prstGeom prst="rect">
            <a:avLst/>
          </a:prstGeom>
        </p:spPr>
      </p:pic>
    </p:spTree>
    <p:extLst>
      <p:ext uri="{BB962C8B-B14F-4D97-AF65-F5344CB8AC3E}">
        <p14:creationId xmlns:p14="http://schemas.microsoft.com/office/powerpoint/2010/main" val="253653194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FA26EA2E-20A6-1666-C7B6-59EFD871C1B4}"/>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6E7327B5-B4F7-5EFE-B551-AD67700C9D4C}"/>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19DA3B49-5797-E607-D513-A9A055F1DBF0}"/>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12D9D205-F42D-5AE1-5F26-8D4087E3382A}"/>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042AB498-8D9A-603E-766E-E562C44E7218}"/>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D8A80797-D075-3D07-2399-A827ECDE4F20}"/>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B5651D43-A90C-45FA-8593-D03918143C82}"/>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803E1703-B6C3-41E6-23B3-534DA1874776}"/>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5EBC861C-BA81-B54D-A395-8D503D97CD63}"/>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24E40EA2-5900-D690-BC12-D667FF89821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37DB5C80-2F66-8D6D-2A4B-E9D2848DA6D2}"/>
              </a:ext>
            </a:extLst>
          </p:cNvPr>
          <p:cNvSpPr>
            <a:spLocks noGrp="1"/>
          </p:cNvSpPr>
          <p:nvPr>
            <p:ph type="title"/>
          </p:nvPr>
        </p:nvSpPr>
        <p:spPr>
          <a:xfrm>
            <a:off x="4480085" y="304431"/>
            <a:ext cx="3225297" cy="1252218"/>
          </a:xfrm>
        </p:spPr>
        <p:txBody>
          <a:bodyPr/>
          <a:lstStyle/>
          <a:p>
            <a:r>
              <a:rPr lang="de-DE" sz="2800" dirty="0"/>
              <a:t>Vorhersagen</a:t>
            </a:r>
            <a:br>
              <a:rPr lang="de-DE" dirty="0"/>
            </a:br>
            <a:r>
              <a:rPr lang="de-DE" sz="1800" dirty="0"/>
              <a:t>Merkur</a:t>
            </a:r>
            <a:endParaRPr lang="de-DE" dirty="0"/>
          </a:p>
        </p:txBody>
      </p:sp>
      <mc:AlternateContent xmlns:mc="http://schemas.openxmlformats.org/markup-compatibility/2006" xmlns:a14="http://schemas.microsoft.com/office/drawing/2010/main">
        <mc:Choice Requires="a14">
          <p:sp>
            <p:nvSpPr>
              <p:cNvPr id="16" name="Textfeld 15">
                <a:extLst>
                  <a:ext uri="{FF2B5EF4-FFF2-40B4-BE49-F238E27FC236}">
                    <a16:creationId xmlns:a16="http://schemas.microsoft.com/office/drawing/2014/main" id="{6FB51924-3336-FE5C-409E-E075877F74AA}"/>
                  </a:ext>
                </a:extLst>
              </p:cNvPr>
              <p:cNvSpPr txBox="1"/>
              <p:nvPr/>
            </p:nvSpPr>
            <p:spPr>
              <a:xfrm>
                <a:off x="1171954" y="5096463"/>
                <a:ext cx="4166653" cy="830997"/>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b="0" i="1" smtClean="0">
                          <a:latin typeface="Cambria Math" panose="02040503050406030204" pitchFamily="18" charset="0"/>
                        </a:rPr>
                        <m:t>𝑒</m:t>
                      </m:r>
                      <m:r>
                        <a:rPr lang="de-DE" b="0" i="1" smtClean="0">
                          <a:latin typeface="Cambria Math" panose="02040503050406030204" pitchFamily="18" charset="0"/>
                          <a:ea typeface="Cambria Math" panose="02040503050406030204" pitchFamily="18" charset="0"/>
                        </a:rPr>
                        <m:t>≳0.8    →</m:t>
                      </m:r>
                      <m:r>
                        <a:rPr lang="de-DE" b="0" i="1" smtClean="0">
                          <a:latin typeface="Cambria Math" panose="02040503050406030204" pitchFamily="18" charset="0"/>
                          <a:ea typeface="Cambria Math" panose="02040503050406030204" pitchFamily="18" charset="0"/>
                        </a:rPr>
                        <m:t>𝐺𝑒𝑓𝑎h𝑟</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𝐾𝑜𝑙𝑙𝑖𝑠𝑖𝑜𝑛</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𝑚𝑖𝑡</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𝑉𝑒𝑛𝑢𝑠</m:t>
                      </m:r>
                    </m:oMath>
                    <m:oMath xmlns:m="http://schemas.openxmlformats.org/officeDocument/2006/math">
                      <m:r>
                        <a:rPr lang="de-DE" b="0" i="1" smtClean="0">
                          <a:latin typeface="Cambria Math" panose="02040503050406030204" pitchFamily="18" charset="0"/>
                          <a:ea typeface="Cambria Math" panose="02040503050406030204" pitchFamily="18" charset="0"/>
                        </a:rPr>
                        <m:t>𝑒</m:t>
                      </m:r>
                      <m:r>
                        <a:rPr lang="de-DE" i="1">
                          <a:latin typeface="Cambria Math" panose="02040503050406030204" pitchFamily="18" charset="0"/>
                          <a:ea typeface="Cambria Math" panose="02040503050406030204" pitchFamily="18" charset="0"/>
                        </a:rPr>
                        <m:t>≳</m:t>
                      </m:r>
                      <m:r>
                        <a:rPr lang="de-DE" b="0" i="1" smtClean="0">
                          <a:latin typeface="Cambria Math" panose="02040503050406030204" pitchFamily="18" charset="0"/>
                          <a:ea typeface="Cambria Math" panose="02040503050406030204" pitchFamily="18" charset="0"/>
                        </a:rPr>
                        <m:t>0.95 →</m:t>
                      </m:r>
                      <m:r>
                        <a:rPr lang="de-DE" b="0" i="1" smtClean="0">
                          <a:latin typeface="Cambria Math" panose="02040503050406030204" pitchFamily="18" charset="0"/>
                          <a:ea typeface="Cambria Math" panose="02040503050406030204" pitchFamily="18" charset="0"/>
                        </a:rPr>
                        <m:t>𝐺𝑒𝑓𝑎h𝑟</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𝐾𝑜𝑙𝑙𝑖𝑠𝑖𝑜𝑛</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𝑚𝑖𝑡</m:t>
                      </m:r>
                      <m:r>
                        <a:rPr lang="de-DE" b="0" i="1" smtClean="0">
                          <a:latin typeface="Cambria Math" panose="02040503050406030204" pitchFamily="18" charset="0"/>
                          <a:ea typeface="Cambria Math" panose="02040503050406030204" pitchFamily="18" charset="0"/>
                        </a:rPr>
                        <m:t> </m:t>
                      </m:r>
                      <m:r>
                        <a:rPr lang="de-DE" b="0" i="1" smtClean="0">
                          <a:latin typeface="Cambria Math" panose="02040503050406030204" pitchFamily="18" charset="0"/>
                          <a:ea typeface="Cambria Math" panose="02040503050406030204" pitchFamily="18" charset="0"/>
                        </a:rPr>
                        <m:t>𝑆𝑜𝑛𝑛𝑒</m:t>
                      </m:r>
                    </m:oMath>
                    <m:oMath xmlns:m="http://schemas.openxmlformats.org/officeDocument/2006/math">
                      <m:r>
                        <a:rPr lang="de-DE" b="0" i="1" smtClean="0">
                          <a:latin typeface="Cambria Math" panose="02040503050406030204" pitchFamily="18" charset="0"/>
                          <a:ea typeface="Cambria Math" panose="02040503050406030204" pitchFamily="18" charset="0"/>
                        </a:rPr>
                        <m:t>𝑒</m:t>
                      </m:r>
                      <m:r>
                        <a:rPr lang="de-DE" b="0" i="1" smtClean="0">
                          <a:latin typeface="Cambria Math" panose="02040503050406030204" pitchFamily="18" charset="0"/>
                          <a:ea typeface="Cambria Math" panose="02040503050406030204" pitchFamily="18" charset="0"/>
                        </a:rPr>
                        <m:t>&gt;1       →</m:t>
                      </m:r>
                      <m:r>
                        <a:rPr lang="de-DE" b="0" i="1" smtClean="0">
                          <a:latin typeface="Cambria Math" panose="02040503050406030204" pitchFamily="18" charset="0"/>
                          <a:ea typeface="Cambria Math" panose="02040503050406030204" pitchFamily="18" charset="0"/>
                        </a:rPr>
                        <m:t>𝑅𝑎𝑢𝑠𝑤𝑢𝑟𝑓</m:t>
                      </m:r>
                    </m:oMath>
                  </m:oMathPara>
                </a14:m>
                <a:endParaRPr lang="de-DE" b="0" dirty="0">
                  <a:ea typeface="Cambria Math" panose="02040503050406030204" pitchFamily="18" charset="0"/>
                </a:endParaRPr>
              </a:p>
            </p:txBody>
          </p:sp>
        </mc:Choice>
        <mc:Fallback xmlns="">
          <p:sp>
            <p:nvSpPr>
              <p:cNvPr id="16" name="Textfeld 15">
                <a:extLst>
                  <a:ext uri="{FF2B5EF4-FFF2-40B4-BE49-F238E27FC236}">
                    <a16:creationId xmlns:a16="http://schemas.microsoft.com/office/drawing/2014/main" id="{6FB51924-3336-FE5C-409E-E075877F74AA}"/>
                  </a:ext>
                </a:extLst>
              </p:cNvPr>
              <p:cNvSpPr txBox="1">
                <a:spLocks noRot="1" noChangeAspect="1" noMove="1" noResize="1" noEditPoints="1" noAdjustHandles="1" noChangeArrowheads="1" noChangeShapeType="1" noTextEdit="1"/>
              </p:cNvSpPr>
              <p:nvPr/>
            </p:nvSpPr>
            <p:spPr>
              <a:xfrm>
                <a:off x="1171954" y="5096463"/>
                <a:ext cx="4166653" cy="830997"/>
              </a:xfrm>
              <a:prstGeom prst="rect">
                <a:avLst/>
              </a:prstGeom>
              <a:blipFill>
                <a:blip r:embed="rId2"/>
                <a:stretch>
                  <a:fillRect l="-292" r="-877" b="-11765"/>
                </a:stretch>
              </a:blipFill>
            </p:spPr>
            <p:txBody>
              <a:bodyPr/>
              <a:lstStyle/>
              <a:p>
                <a:r>
                  <a:rPr lang="de-DE">
                    <a:noFill/>
                  </a:rPr>
                  <a:t> </a:t>
                </a:r>
              </a:p>
            </p:txBody>
          </p:sp>
        </mc:Fallback>
      </mc:AlternateContent>
      <p:pic>
        <p:nvPicPr>
          <p:cNvPr id="13" name="Grafik 12">
            <a:extLst>
              <a:ext uri="{FF2B5EF4-FFF2-40B4-BE49-F238E27FC236}">
                <a16:creationId xmlns:a16="http://schemas.microsoft.com/office/drawing/2014/main" id="{A2BEE5D9-76C6-6BDC-98C6-737E56DA5508}"/>
              </a:ext>
            </a:extLst>
          </p:cNvPr>
          <p:cNvPicPr>
            <a:picLocks noChangeAspect="1"/>
          </p:cNvPicPr>
          <p:nvPr/>
        </p:nvPicPr>
        <p:blipFill>
          <a:blip r:embed="rId3">
            <a:extLst>
              <a:ext uri="{28A0092B-C50C-407E-A947-70E740481C1C}">
                <a14:useLocalDpi xmlns:a14="http://schemas.microsoft.com/office/drawing/2010/main" val="0"/>
              </a:ext>
            </a:extLst>
          </a:blip>
          <a:srcRect/>
          <a:stretch/>
        </p:blipFill>
        <p:spPr>
          <a:xfrm>
            <a:off x="13787" y="1720159"/>
            <a:ext cx="12164424" cy="3248752"/>
          </a:xfrm>
          <a:prstGeom prst="rect">
            <a:avLst/>
          </a:prstGeom>
        </p:spPr>
      </p:pic>
      <p:sp>
        <p:nvSpPr>
          <p:cNvPr id="3" name="Textfeld 2">
            <a:extLst>
              <a:ext uri="{FF2B5EF4-FFF2-40B4-BE49-F238E27FC236}">
                <a16:creationId xmlns:a16="http://schemas.microsoft.com/office/drawing/2014/main" id="{E14FBBA4-4AAC-B706-7D45-9D73D77B918F}"/>
              </a:ext>
            </a:extLst>
          </p:cNvPr>
          <p:cNvSpPr txBox="1"/>
          <p:nvPr/>
        </p:nvSpPr>
        <p:spPr>
          <a:xfrm>
            <a:off x="7980591" y="5898276"/>
            <a:ext cx="4211409" cy="307777"/>
          </a:xfrm>
          <a:prstGeom prst="rect">
            <a:avLst/>
          </a:prstGeom>
          <a:noFill/>
        </p:spPr>
        <p:txBody>
          <a:bodyPr wrap="none" rtlCol="0">
            <a:spAutoFit/>
          </a:bodyPr>
          <a:lstStyle/>
          <a:p>
            <a:r>
              <a:rPr lang="de-DE" sz="1400" dirty="0"/>
              <a:t>Abb. 3: Laskar Diagramme der inneren Planeten</a:t>
            </a:r>
          </a:p>
        </p:txBody>
      </p:sp>
    </p:spTree>
    <p:extLst>
      <p:ext uri="{BB962C8B-B14F-4D97-AF65-F5344CB8AC3E}">
        <p14:creationId xmlns:p14="http://schemas.microsoft.com/office/powerpoint/2010/main" val="271339697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0B05352D-3C12-9A08-F3C9-5F5043BAB679}"/>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B13F54DA-F557-A97B-B660-A6B2A17C09AC}"/>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C80B4187-2E41-5E87-24CB-70EDF9D43533}"/>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81C5F39C-FF32-CF34-832D-F95E83503F2D}"/>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5F0957E9-3DA0-1437-DFC7-597680590548}"/>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7EFAB452-DF61-9823-2672-515067490B50}"/>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9184D845-CCEF-A7E6-0402-3C78FDB182EE}"/>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7BCCF25C-3927-CA75-A858-5489898D80CE}"/>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93312068-01CE-8749-BFD8-DC0481D496D3}"/>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5100AABD-ACEB-29ED-F064-0FBFB0BF1844}"/>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3A69BF80-9596-96B2-4977-10B2061BC728}"/>
              </a:ext>
            </a:extLst>
          </p:cNvPr>
          <p:cNvSpPr>
            <a:spLocks noGrp="1"/>
          </p:cNvSpPr>
          <p:nvPr>
            <p:ph type="title"/>
          </p:nvPr>
        </p:nvSpPr>
        <p:spPr>
          <a:xfrm>
            <a:off x="4480085" y="263783"/>
            <a:ext cx="3225297" cy="1252218"/>
          </a:xfrm>
        </p:spPr>
        <p:txBody>
          <a:bodyPr/>
          <a:lstStyle/>
          <a:p>
            <a:r>
              <a:rPr lang="de-DE" sz="2800" dirty="0"/>
              <a:t>Vorhersagen</a:t>
            </a:r>
            <a:br>
              <a:rPr lang="de-DE" dirty="0"/>
            </a:br>
            <a:r>
              <a:rPr lang="de-DE" sz="1800" dirty="0"/>
              <a:t>Merkur</a:t>
            </a:r>
            <a:endParaRPr lang="de-DE" dirty="0"/>
          </a:p>
        </p:txBody>
      </p:sp>
      <p:pic>
        <p:nvPicPr>
          <p:cNvPr id="6" name="Grafik 5">
            <a:extLst>
              <a:ext uri="{FF2B5EF4-FFF2-40B4-BE49-F238E27FC236}">
                <a16:creationId xmlns:a16="http://schemas.microsoft.com/office/drawing/2014/main" id="{3E8EE7D2-3480-FB44-6A21-5A59254EE0ED}"/>
              </a:ext>
            </a:extLst>
          </p:cNvPr>
          <p:cNvPicPr>
            <a:picLocks noChangeAspect="1"/>
          </p:cNvPicPr>
          <p:nvPr/>
        </p:nvPicPr>
        <p:blipFill>
          <a:blip r:embed="rId2"/>
          <a:stretch>
            <a:fillRect/>
          </a:stretch>
        </p:blipFill>
        <p:spPr>
          <a:xfrm>
            <a:off x="1964820" y="1854819"/>
            <a:ext cx="8193179" cy="4059310"/>
          </a:xfrm>
          <a:prstGeom prst="rect">
            <a:avLst/>
          </a:prstGeom>
        </p:spPr>
      </p:pic>
    </p:spTree>
    <p:extLst>
      <p:ext uri="{BB962C8B-B14F-4D97-AF65-F5344CB8AC3E}">
        <p14:creationId xmlns:p14="http://schemas.microsoft.com/office/powerpoint/2010/main" val="81274204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398F792D-8DF3-104E-BDF9-08C12780D800}"/>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75F8C257-4336-1E3A-14B6-0F75C2AB5E7E}"/>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E41FF970-023F-627A-576D-6D188C940A91}"/>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8AE401C1-AE21-B050-E385-0CFF1201BB64}"/>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793EC906-14CF-BC38-1DD9-0E262A6F2A3E}"/>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7B69EAF5-1F17-7693-9BB1-10D38CF68B30}"/>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9C478DD9-958B-219A-6FF2-1E72B02C9622}"/>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083151DF-2E9D-6D8D-11BD-F1FD517770EA}"/>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B168D5EB-95A7-DC98-16BB-1EF689EF76E3}"/>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91E3D164-C340-C56D-6172-67DBC3654B0B}"/>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F49CD77F-8253-CE4E-64AD-64D4E70D137C}"/>
              </a:ext>
            </a:extLst>
          </p:cNvPr>
          <p:cNvSpPr>
            <a:spLocks noGrp="1"/>
          </p:cNvSpPr>
          <p:nvPr>
            <p:ph type="title"/>
          </p:nvPr>
        </p:nvSpPr>
        <p:spPr>
          <a:xfrm>
            <a:off x="4359193" y="263782"/>
            <a:ext cx="3473611" cy="1252218"/>
          </a:xfrm>
        </p:spPr>
        <p:txBody>
          <a:bodyPr/>
          <a:lstStyle/>
          <a:p>
            <a:r>
              <a:rPr lang="de-DE" sz="2800" dirty="0"/>
              <a:t>Vorhersagen</a:t>
            </a:r>
            <a:br>
              <a:rPr lang="de-DE" dirty="0"/>
            </a:br>
            <a:r>
              <a:rPr lang="de-DE" sz="1800" dirty="0"/>
              <a:t>Newton vs. Relativität</a:t>
            </a:r>
            <a:endParaRPr lang="de-DE" dirty="0"/>
          </a:p>
        </p:txBody>
      </p:sp>
      <p:pic>
        <p:nvPicPr>
          <p:cNvPr id="6" name="Grafik 5">
            <a:extLst>
              <a:ext uri="{FF2B5EF4-FFF2-40B4-BE49-F238E27FC236}">
                <a16:creationId xmlns:a16="http://schemas.microsoft.com/office/drawing/2014/main" id="{BA621CC0-764D-E8BA-7C34-1EB3868A1ACD}"/>
              </a:ext>
            </a:extLst>
          </p:cNvPr>
          <p:cNvPicPr>
            <a:picLocks noChangeAspect="1"/>
          </p:cNvPicPr>
          <p:nvPr/>
        </p:nvPicPr>
        <p:blipFill>
          <a:blip r:embed="rId2"/>
          <a:stretch>
            <a:fillRect/>
          </a:stretch>
        </p:blipFill>
        <p:spPr>
          <a:xfrm>
            <a:off x="6545521" y="3202915"/>
            <a:ext cx="4820323" cy="1981477"/>
          </a:xfrm>
          <a:prstGeom prst="rect">
            <a:avLst/>
          </a:prstGeom>
        </p:spPr>
      </p:pic>
      <p:pic>
        <p:nvPicPr>
          <p:cNvPr id="9" name="Grafik 8">
            <a:extLst>
              <a:ext uri="{FF2B5EF4-FFF2-40B4-BE49-F238E27FC236}">
                <a16:creationId xmlns:a16="http://schemas.microsoft.com/office/drawing/2014/main" id="{8D82C365-0320-0F17-F298-39B5EDD68597}"/>
              </a:ext>
            </a:extLst>
          </p:cNvPr>
          <p:cNvPicPr>
            <a:picLocks noChangeAspect="1"/>
          </p:cNvPicPr>
          <p:nvPr/>
        </p:nvPicPr>
        <p:blipFill>
          <a:blip r:embed="rId3"/>
          <a:stretch>
            <a:fillRect/>
          </a:stretch>
        </p:blipFill>
        <p:spPr>
          <a:xfrm>
            <a:off x="826156" y="3165012"/>
            <a:ext cx="4906060" cy="2029108"/>
          </a:xfrm>
          <a:prstGeom prst="rect">
            <a:avLst/>
          </a:prstGeom>
        </p:spPr>
      </p:pic>
      <p:sp>
        <p:nvSpPr>
          <p:cNvPr id="10" name="Textfeld 9">
            <a:extLst>
              <a:ext uri="{FF2B5EF4-FFF2-40B4-BE49-F238E27FC236}">
                <a16:creationId xmlns:a16="http://schemas.microsoft.com/office/drawing/2014/main" id="{0841F190-75C8-52AB-FC60-B459534DF69F}"/>
              </a:ext>
            </a:extLst>
          </p:cNvPr>
          <p:cNvSpPr txBox="1"/>
          <p:nvPr/>
        </p:nvSpPr>
        <p:spPr>
          <a:xfrm>
            <a:off x="1946129" y="2755510"/>
            <a:ext cx="2666114" cy="369332"/>
          </a:xfrm>
          <a:prstGeom prst="rect">
            <a:avLst/>
          </a:prstGeom>
          <a:noFill/>
        </p:spPr>
        <p:txBody>
          <a:bodyPr wrap="none" rtlCol="0">
            <a:spAutoFit/>
          </a:bodyPr>
          <a:lstStyle/>
          <a:p>
            <a:pPr algn="ctr"/>
            <a:r>
              <a:rPr lang="de-DE" dirty="0"/>
              <a:t>Newtonsche Mechanik</a:t>
            </a:r>
          </a:p>
        </p:txBody>
      </p:sp>
      <p:sp>
        <p:nvSpPr>
          <p:cNvPr id="14" name="Textfeld 13">
            <a:extLst>
              <a:ext uri="{FF2B5EF4-FFF2-40B4-BE49-F238E27FC236}">
                <a16:creationId xmlns:a16="http://schemas.microsoft.com/office/drawing/2014/main" id="{ABA1A584-5482-C796-792F-CAE6659FD5D0}"/>
              </a:ext>
            </a:extLst>
          </p:cNvPr>
          <p:cNvSpPr txBox="1"/>
          <p:nvPr/>
        </p:nvSpPr>
        <p:spPr>
          <a:xfrm>
            <a:off x="7404787" y="2755510"/>
            <a:ext cx="3472425" cy="369332"/>
          </a:xfrm>
          <a:prstGeom prst="rect">
            <a:avLst/>
          </a:prstGeom>
          <a:noFill/>
        </p:spPr>
        <p:txBody>
          <a:bodyPr wrap="none" rtlCol="0">
            <a:spAutoFit/>
          </a:bodyPr>
          <a:lstStyle/>
          <a:p>
            <a:pPr algn="ctr"/>
            <a:r>
              <a:rPr lang="de-DE" dirty="0"/>
              <a:t>Allgemeine Relativitätstheorie</a:t>
            </a:r>
          </a:p>
        </p:txBody>
      </p:sp>
      <p:sp>
        <p:nvSpPr>
          <p:cNvPr id="3" name="Textfeld 2">
            <a:extLst>
              <a:ext uri="{FF2B5EF4-FFF2-40B4-BE49-F238E27FC236}">
                <a16:creationId xmlns:a16="http://schemas.microsoft.com/office/drawing/2014/main" id="{1E0AFAC6-04CC-B5A2-36FD-5DA8AE52021C}"/>
              </a:ext>
            </a:extLst>
          </p:cNvPr>
          <p:cNvSpPr txBox="1"/>
          <p:nvPr/>
        </p:nvSpPr>
        <p:spPr>
          <a:xfrm>
            <a:off x="3751388" y="5547081"/>
            <a:ext cx="4682692" cy="307777"/>
          </a:xfrm>
          <a:prstGeom prst="rect">
            <a:avLst/>
          </a:prstGeom>
          <a:noFill/>
        </p:spPr>
        <p:txBody>
          <a:bodyPr wrap="none" rtlCol="0">
            <a:spAutoFit/>
          </a:bodyPr>
          <a:lstStyle/>
          <a:p>
            <a:r>
              <a:rPr lang="de-DE" sz="1400" dirty="0"/>
              <a:t>Abb. 4: Laskar Diagramme – Vergleich Newton vs. GR</a:t>
            </a:r>
          </a:p>
        </p:txBody>
      </p:sp>
    </p:spTree>
    <p:extLst>
      <p:ext uri="{BB962C8B-B14F-4D97-AF65-F5344CB8AC3E}">
        <p14:creationId xmlns:p14="http://schemas.microsoft.com/office/powerpoint/2010/main" val="10896677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B62057F-1097-0812-EA85-6C594ECF5236}"/>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08F16D98-FF5A-18EC-4323-3B09172D7725}"/>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AB773669-54F7-F460-EE5B-C51E59421326}"/>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D3A2691B-131D-FE2C-362C-5A8AFABB0133}"/>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0FF5A95D-D4D7-562E-5199-E5BBBBF070C7}"/>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1CC5DB49-092C-3671-92B0-1BF72E43D0B3}"/>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B92B4D16-C14A-9DFE-1E7F-DB9C0487836A}"/>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AA5B0A31-5A01-A3CC-1AAF-03044A0C1530}"/>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4EDAFC68-6951-3159-821E-106BDF0DE3E3}"/>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0FA6DC2D-4220-3BBA-1E19-3532DC5D4E59}"/>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F09B5B36-D172-2ECE-46B3-497DEBABDC64}"/>
              </a:ext>
            </a:extLst>
          </p:cNvPr>
          <p:cNvSpPr>
            <a:spLocks noGrp="1"/>
          </p:cNvSpPr>
          <p:nvPr>
            <p:ph type="title"/>
          </p:nvPr>
        </p:nvSpPr>
        <p:spPr>
          <a:xfrm>
            <a:off x="4362646" y="263781"/>
            <a:ext cx="3460173" cy="1252218"/>
          </a:xfrm>
        </p:spPr>
        <p:txBody>
          <a:bodyPr/>
          <a:lstStyle/>
          <a:p>
            <a:r>
              <a:rPr lang="de-DE" sz="2800" dirty="0"/>
              <a:t>Vorhersagen</a:t>
            </a:r>
            <a:br>
              <a:rPr lang="de-DE" dirty="0"/>
            </a:br>
            <a:r>
              <a:rPr lang="de-DE" sz="1800" dirty="0"/>
              <a:t>Säkulare Resonanzen</a:t>
            </a:r>
            <a:endParaRPr lang="de-DE" dirty="0"/>
          </a:p>
        </p:txBody>
      </p:sp>
      <p:pic>
        <p:nvPicPr>
          <p:cNvPr id="3" name="SecularResonance">
            <a:hlinkClick r:id="" action="ppaction://media"/>
            <a:extLst>
              <a:ext uri="{FF2B5EF4-FFF2-40B4-BE49-F238E27FC236}">
                <a16:creationId xmlns:a16="http://schemas.microsoft.com/office/drawing/2014/main" id="{4A037CA3-39C0-A987-B1A5-C12067C08CF2}"/>
              </a:ext>
            </a:extLst>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2381998" y="1803398"/>
            <a:ext cx="7428001" cy="4178251"/>
          </a:xfrm>
          <a:prstGeom prst="roundRect">
            <a:avLst>
              <a:gd name="adj" fmla="val 11988"/>
            </a:avLst>
          </a:prstGeom>
          <a:effectLst>
            <a:outerShdw blurRad="635000" sx="110000" sy="110000" algn="ctr" rotWithShape="0">
              <a:prstClr val="black">
                <a:alpha val="40000"/>
              </a:prstClr>
            </a:outerShdw>
          </a:effectLst>
        </p:spPr>
      </p:pic>
    </p:spTree>
    <p:extLst>
      <p:ext uri="{BB962C8B-B14F-4D97-AF65-F5344CB8AC3E}">
        <p14:creationId xmlns:p14="http://schemas.microsoft.com/office/powerpoint/2010/main" val="96439168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32999"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3"/>
                </p:tgtEl>
              </p:cMediaNode>
            </p:video>
            <p:seq concurrent="1" nextAc="seek">
              <p:cTn id="8" restart="whenNotActive" fill="hold" evtFilter="cancelBubble" nodeType="interactiveSeq">
                <p:stCondLst>
                  <p:cond evt="onClick" delay="0">
                    <p:tgtEl>
                      <p:spTgt spid="3"/>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3"/>
                                        </p:tgtEl>
                                      </p:cBhvr>
                                    </p:cmd>
                                  </p:childTnLst>
                                </p:cTn>
                              </p:par>
                            </p:childTnLst>
                          </p:cTn>
                        </p:par>
                      </p:childTnLst>
                    </p:cTn>
                  </p:par>
                </p:childTnLst>
              </p:cTn>
              <p:nextCondLst>
                <p:cond evt="onClick" delay="0">
                  <p:tgtEl>
                    <p:spTgt spid="3"/>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B807343-1DF6-065C-3208-07EE41E6936D}"/>
            </a:ext>
          </a:extLst>
        </p:cNvPr>
        <p:cNvGrpSpPr/>
        <p:nvPr/>
      </p:nvGrpSpPr>
      <p:grpSpPr>
        <a:xfrm>
          <a:off x="0" y="0"/>
          <a:ext cx="0" cy="0"/>
          <a:chOff x="0" y="0"/>
          <a:chExt cx="0" cy="0"/>
        </a:xfrm>
      </p:grpSpPr>
      <p:sp>
        <p:nvSpPr>
          <p:cNvPr id="7" name="Rechteck 6">
            <a:extLst>
              <a:ext uri="{FF2B5EF4-FFF2-40B4-BE49-F238E27FC236}">
                <a16:creationId xmlns:a16="http://schemas.microsoft.com/office/drawing/2014/main" id="{A2A71918-8CB8-ECFC-15DF-096C143564B7}"/>
              </a:ext>
            </a:extLst>
          </p:cNvPr>
          <p:cNvSpPr/>
          <p:nvPr/>
        </p:nvSpPr>
        <p:spPr>
          <a:xfrm>
            <a:off x="-2" y="0"/>
            <a:ext cx="12192001" cy="5765073"/>
          </a:xfrm>
          <a:prstGeom prst="rect">
            <a:avLst/>
          </a:prstGeom>
          <a:solidFill>
            <a:schemeClr val="bg1"/>
          </a:solidFill>
          <a:ln>
            <a:noFill/>
          </a:ln>
        </p:spPr>
        <p:style>
          <a:lnRef idx="2">
            <a:schemeClr val="dk1"/>
          </a:lnRef>
          <a:fillRef idx="1">
            <a:schemeClr val="lt1"/>
          </a:fillRef>
          <a:effectRef idx="0">
            <a:schemeClr val="dk1"/>
          </a:effectRef>
          <a:fontRef idx="minor">
            <a:schemeClr val="dk1"/>
          </a:fontRef>
        </p:style>
        <p:txBody>
          <a:bodyPr rtlCol="0" anchor="ctr"/>
          <a:lstStyle/>
          <a:p>
            <a:pPr algn="ctr"/>
            <a:endParaRPr lang="de-DE"/>
          </a:p>
        </p:txBody>
      </p:sp>
      <p:sp>
        <p:nvSpPr>
          <p:cNvPr id="36" name="Rechteck 35">
            <a:extLst>
              <a:ext uri="{FF2B5EF4-FFF2-40B4-BE49-F238E27FC236}">
                <a16:creationId xmlns:a16="http://schemas.microsoft.com/office/drawing/2014/main" id="{5C1033DB-33B0-B10F-4AA0-30B126798B38}"/>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C0E1076C-4E60-0EB7-0A4C-075C654FE44B}"/>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D8D0BDE9-2E33-9F09-3B9D-FD3A4BE01B04}"/>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3FEA88A4-A164-C0DD-5402-D49860305BEE}"/>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75FE00C2-05E6-539B-10DF-5016A2B7BD15}"/>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BD51426C-46E8-BC5F-B77A-D7934D392753}"/>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E152BB6D-E162-E9F6-1CB6-20411F270571}"/>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294744E0-95A4-3549-1666-CF54444B925A}"/>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ACE19372-56B7-F990-4D13-DFE5B93BE807}"/>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pic>
        <p:nvPicPr>
          <p:cNvPr id="6" name="Grafik 5">
            <a:extLst>
              <a:ext uri="{FF2B5EF4-FFF2-40B4-BE49-F238E27FC236}">
                <a16:creationId xmlns:a16="http://schemas.microsoft.com/office/drawing/2014/main" id="{0BD65B0C-D6E7-7117-7CF6-3FC4F1008505}"/>
              </a:ext>
            </a:extLst>
          </p:cNvPr>
          <p:cNvPicPr>
            <a:picLocks noChangeAspect="1"/>
          </p:cNvPicPr>
          <p:nvPr/>
        </p:nvPicPr>
        <p:blipFill>
          <a:blip r:embed="rId2">
            <a:extLst>
              <a:ext uri="{28A0092B-C50C-407E-A947-70E740481C1C}">
                <a14:useLocalDpi xmlns:a14="http://schemas.microsoft.com/office/drawing/2010/main" val="0"/>
              </a:ext>
            </a:extLst>
          </a:blip>
          <a:srcRect/>
          <a:stretch/>
        </p:blipFill>
        <p:spPr>
          <a:xfrm>
            <a:off x="2311504" y="0"/>
            <a:ext cx="7562460" cy="6247580"/>
          </a:xfrm>
          <a:prstGeom prst="rect">
            <a:avLst/>
          </a:prstGeom>
        </p:spPr>
      </p:pic>
      <p:sp>
        <p:nvSpPr>
          <p:cNvPr id="3" name="Titel 7">
            <a:extLst>
              <a:ext uri="{FF2B5EF4-FFF2-40B4-BE49-F238E27FC236}">
                <a16:creationId xmlns:a16="http://schemas.microsoft.com/office/drawing/2014/main" id="{1215A43A-7A02-8711-48AF-58BAA72FEF21}"/>
              </a:ext>
            </a:extLst>
          </p:cNvPr>
          <p:cNvSpPr txBox="1">
            <a:spLocks/>
          </p:cNvSpPr>
          <p:nvPr/>
        </p:nvSpPr>
        <p:spPr>
          <a:xfrm>
            <a:off x="4340255" y="-1463418"/>
            <a:ext cx="3460173" cy="1252218"/>
          </a:xfrm>
          <a:prstGeom prst="roundRect">
            <a:avLst>
              <a:gd name="adj" fmla="val 35030"/>
            </a:avLst>
          </a:prstGeom>
          <a:solidFill>
            <a:schemeClr val="bg1">
              <a:alpha val="30000"/>
            </a:schemeClr>
          </a:solidFill>
          <a:ln>
            <a:noFill/>
          </a:ln>
          <a:effectLst>
            <a:outerShdw blurRad="635000" sx="125000" sy="125000" algn="ctr" rotWithShape="0">
              <a:prstClr val="black">
                <a:alpha val="35000"/>
              </a:prstClr>
            </a:outerShdw>
          </a:effectLst>
        </p:spPr>
        <p:txBody>
          <a:bodyPr vert="horz" wrap="none" lIns="360000" tIns="180000" rIns="360000" bIns="180000" rtlCol="0" anchor="ctr">
            <a:spAutoFit/>
          </a:bodyPr>
          <a:lstStyle>
            <a:lvl1pPr algn="ctr" defTabSz="914400" rtl="0" eaLnBrk="1" latinLnBrk="0" hangingPunct="1">
              <a:lnSpc>
                <a:spcPct val="90000"/>
              </a:lnSpc>
              <a:spcBef>
                <a:spcPct val="0"/>
              </a:spcBef>
              <a:buNone/>
              <a:defRPr sz="3200" b="1" kern="1200">
                <a:solidFill>
                  <a:schemeClr val="tx1"/>
                </a:solidFill>
                <a:latin typeface="+mj-lt"/>
                <a:ea typeface="+mj-ea"/>
                <a:cs typeface="+mj-cs"/>
              </a:defRPr>
            </a:lvl1pPr>
          </a:lstStyle>
          <a:p>
            <a:r>
              <a:rPr lang="de-DE" sz="2800"/>
              <a:t>Vorhersagen</a:t>
            </a:r>
            <a:br>
              <a:rPr lang="de-DE"/>
            </a:br>
            <a:r>
              <a:rPr lang="de-DE" sz="1800"/>
              <a:t>Säkulare Resonanzen</a:t>
            </a:r>
            <a:endParaRPr lang="de-DE" dirty="0"/>
          </a:p>
        </p:txBody>
      </p:sp>
      <p:sp>
        <p:nvSpPr>
          <p:cNvPr id="11" name="Titel 7">
            <a:extLst>
              <a:ext uri="{FF2B5EF4-FFF2-40B4-BE49-F238E27FC236}">
                <a16:creationId xmlns:a16="http://schemas.microsoft.com/office/drawing/2014/main" id="{71C9F77F-D01C-1669-228F-FE80BF11122F}"/>
              </a:ext>
            </a:extLst>
          </p:cNvPr>
          <p:cNvSpPr>
            <a:spLocks noGrp="1"/>
          </p:cNvSpPr>
          <p:nvPr>
            <p:ph type="title"/>
          </p:nvPr>
        </p:nvSpPr>
        <p:spPr>
          <a:xfrm>
            <a:off x="4392929" y="-1480750"/>
            <a:ext cx="3354823" cy="1286883"/>
          </a:xfrm>
        </p:spPr>
        <p:txBody>
          <a:bodyPr/>
          <a:lstStyle/>
          <a:p>
            <a:r>
              <a:rPr lang="de-DE" sz="2800" dirty="0"/>
              <a:t>Vorhersagen</a:t>
            </a:r>
            <a:br>
              <a:rPr lang="de-DE" sz="2800" dirty="0"/>
            </a:br>
            <a:r>
              <a:rPr lang="de-DE" sz="1800" dirty="0"/>
              <a:t>Auf einen Blick</a:t>
            </a:r>
            <a:endParaRPr lang="de-DE" dirty="0"/>
          </a:p>
        </p:txBody>
      </p:sp>
      <p:sp>
        <p:nvSpPr>
          <p:cNvPr id="8" name="Textfeld 7">
            <a:extLst>
              <a:ext uri="{FF2B5EF4-FFF2-40B4-BE49-F238E27FC236}">
                <a16:creationId xmlns:a16="http://schemas.microsoft.com/office/drawing/2014/main" id="{C9D3CC15-DE8D-EE47-5FC9-9A9BF813EBC2}"/>
              </a:ext>
            </a:extLst>
          </p:cNvPr>
          <p:cNvSpPr txBox="1"/>
          <p:nvPr/>
        </p:nvSpPr>
        <p:spPr>
          <a:xfrm>
            <a:off x="10184765" y="5440951"/>
            <a:ext cx="1941557" cy="738664"/>
          </a:xfrm>
          <a:prstGeom prst="rect">
            <a:avLst/>
          </a:prstGeom>
          <a:noFill/>
        </p:spPr>
        <p:txBody>
          <a:bodyPr wrap="none" rtlCol="0">
            <a:spAutoFit/>
          </a:bodyPr>
          <a:lstStyle/>
          <a:p>
            <a:pPr algn="r"/>
            <a:r>
              <a:rPr lang="de-DE" sz="1400" dirty="0"/>
              <a:t>Abb. 3:</a:t>
            </a:r>
            <a:br>
              <a:rPr lang="de-DE" sz="1400" dirty="0"/>
            </a:br>
            <a:r>
              <a:rPr lang="de-DE" sz="1400" dirty="0"/>
              <a:t>Laskar Diagramme</a:t>
            </a:r>
            <a:br>
              <a:rPr lang="de-DE" sz="1400" dirty="0"/>
            </a:br>
            <a:r>
              <a:rPr lang="de-DE" sz="1400" dirty="0"/>
              <a:t>der inneren Planeten</a:t>
            </a:r>
          </a:p>
        </p:txBody>
      </p:sp>
    </p:spTree>
    <p:extLst>
      <p:ext uri="{BB962C8B-B14F-4D97-AF65-F5344CB8AC3E}">
        <p14:creationId xmlns:p14="http://schemas.microsoft.com/office/powerpoint/2010/main" val="244873401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731139E-57B1-25CF-52CE-461950E7B87D}"/>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7FFFB1B3-9099-4319-BCAE-8B0920AB443F}"/>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622DC20F-4B33-D5DD-BC89-762BB093AA72}"/>
              </a:ext>
            </a:extLst>
          </p:cNvPr>
          <p:cNvSpPr/>
          <p:nvPr/>
        </p:nvSpPr>
        <p:spPr>
          <a:xfrm>
            <a:off x="8123999" y="6258318"/>
            <a:ext cx="406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69F38092-2EEA-D3AD-37C6-979A58A4F252}"/>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62666FB9-5CEE-9A02-EC8C-B6119656A4D3}"/>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EE484885-E12A-4ED8-CFDB-20BF9FB62B1E}"/>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7B155226-E729-9AE0-F4C2-0DA86BDC6048}"/>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2F32E1AE-4CB8-9D3B-53C6-00CA353D8F60}"/>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4D3FA98C-BE3A-2FD6-CC76-6AEB20D81FB3}"/>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9D41614D-4A77-5237-17AD-4FED2D508870}"/>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F26341CB-3D4C-8456-29CD-9CC5D3616758}"/>
              </a:ext>
            </a:extLst>
          </p:cNvPr>
          <p:cNvSpPr>
            <a:spLocks noGrp="1"/>
          </p:cNvSpPr>
          <p:nvPr>
            <p:ph type="title"/>
          </p:nvPr>
        </p:nvSpPr>
        <p:spPr>
          <a:xfrm>
            <a:off x="4418587" y="246450"/>
            <a:ext cx="3354823" cy="1286883"/>
          </a:xfrm>
        </p:spPr>
        <p:txBody>
          <a:bodyPr/>
          <a:lstStyle/>
          <a:p>
            <a:r>
              <a:rPr lang="de-DE" sz="2800" dirty="0"/>
              <a:t>Vorhersagen</a:t>
            </a:r>
            <a:br>
              <a:rPr lang="de-DE" sz="2800" dirty="0"/>
            </a:br>
            <a:r>
              <a:rPr lang="de-DE" sz="1800" dirty="0"/>
              <a:t>Auf einen Blick</a:t>
            </a:r>
            <a:endParaRPr lang="de-DE" dirty="0"/>
          </a:p>
        </p:txBody>
      </p:sp>
      <p:sp>
        <p:nvSpPr>
          <p:cNvPr id="3" name="Inhaltsplatzhalter 5">
            <a:extLst>
              <a:ext uri="{FF2B5EF4-FFF2-40B4-BE49-F238E27FC236}">
                <a16:creationId xmlns:a16="http://schemas.microsoft.com/office/drawing/2014/main" id="{1F65346C-5513-091D-1CA9-0117DD5739F4}"/>
              </a:ext>
            </a:extLst>
          </p:cNvPr>
          <p:cNvSpPr>
            <a:spLocks noGrp="1"/>
          </p:cNvSpPr>
          <p:nvPr>
            <p:ph idx="1"/>
          </p:nvPr>
        </p:nvSpPr>
        <p:spPr>
          <a:xfrm>
            <a:off x="838200" y="1825625"/>
            <a:ext cx="10515600" cy="3994149"/>
          </a:xfrm>
        </p:spPr>
        <p:txBody>
          <a:bodyPr/>
          <a:lstStyle/>
          <a:p>
            <a:r>
              <a:rPr lang="de-DE" dirty="0"/>
              <a:t>Chaotische Effekte setzen nach </a:t>
            </a:r>
            <a:r>
              <a:rPr lang="de-DE"/>
              <a:t>≈ 100 </a:t>
            </a:r>
            <a:r>
              <a:rPr lang="de-DE" dirty="0"/>
              <a:t>Myr ein</a:t>
            </a:r>
          </a:p>
          <a:p>
            <a:r>
              <a:rPr lang="de-DE" dirty="0"/>
              <a:t>Kollision Merkurs ≈ 1% nach 5 Gyr</a:t>
            </a:r>
          </a:p>
          <a:p>
            <a:pPr lvl="1"/>
            <a:r>
              <a:rPr lang="de-DE" dirty="0"/>
              <a:t>Ohne relativistische Effekte ≈ 60%</a:t>
            </a:r>
          </a:p>
          <a:p>
            <a:pPr lvl="1"/>
            <a:r>
              <a:rPr lang="de-DE" dirty="0"/>
              <a:t>Hauptsächlich durch Merkur-Jupiter-Resonanz</a:t>
            </a:r>
          </a:p>
          <a:p>
            <a:r>
              <a:rPr lang="de-DE" dirty="0"/>
              <a:t>Kollision Mars-Erde sehr unwahrscheinlich</a:t>
            </a:r>
          </a:p>
          <a:p>
            <a:pPr lvl="1"/>
            <a:r>
              <a:rPr lang="de-DE" dirty="0"/>
              <a:t>&lt; 0,2%</a:t>
            </a:r>
          </a:p>
        </p:txBody>
      </p:sp>
    </p:spTree>
    <p:extLst>
      <p:ext uri="{BB962C8B-B14F-4D97-AF65-F5344CB8AC3E}">
        <p14:creationId xmlns:p14="http://schemas.microsoft.com/office/powerpoint/2010/main" val="1770973522"/>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B1863FF-77BE-C13A-AC92-3641CE1C153C}"/>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AB73672B-F5B5-79BB-804B-AB6369C5960C}"/>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9129C966-2EF7-8136-A1BE-ED21EFE21499}"/>
              </a:ext>
            </a:extLst>
          </p:cNvPr>
          <p:cNvSpPr/>
          <p:nvPr/>
        </p:nvSpPr>
        <p:spPr>
          <a:xfrm>
            <a:off x="10157999" y="6258318"/>
            <a:ext cx="2034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24E3116B-4054-3E06-B4CC-7E2B9773E07C}"/>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3BB49228-6FFB-AFB8-4C60-D385F589A715}"/>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D4196D76-BA19-87D9-8D6A-6C1EB48DA3DB}"/>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0B6D02CD-64CE-9973-079A-A839A55F6D32}"/>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95C8AC85-F1B5-FE9D-C833-106F813F031C}"/>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694C35BB-A4ED-9AF9-A9CA-A6B077E3BE8B}"/>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2293B8E1-605C-9A20-728D-8CB4AFB2ACD5}"/>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6" name="Inhaltsplatzhalter 5">
            <a:extLst>
              <a:ext uri="{FF2B5EF4-FFF2-40B4-BE49-F238E27FC236}">
                <a16:creationId xmlns:a16="http://schemas.microsoft.com/office/drawing/2014/main" id="{F3E3B730-F22D-2C15-217A-3ED202163584}"/>
              </a:ext>
            </a:extLst>
          </p:cNvPr>
          <p:cNvSpPr>
            <a:spLocks noGrp="1"/>
          </p:cNvSpPr>
          <p:nvPr>
            <p:ph idx="1"/>
          </p:nvPr>
        </p:nvSpPr>
        <p:spPr>
          <a:xfrm>
            <a:off x="838200" y="1825625"/>
            <a:ext cx="6574277" cy="3994149"/>
          </a:xfrm>
        </p:spPr>
        <p:txBody>
          <a:bodyPr/>
          <a:lstStyle/>
          <a:p>
            <a:endParaRPr lang="de-DE" dirty="0"/>
          </a:p>
          <a:p>
            <a:r>
              <a:rPr lang="de-DE" dirty="0"/>
              <a:t>Wasserstoffbrennende Phase endet in ≈ 5 (±0,5) Gyr</a:t>
            </a:r>
          </a:p>
          <a:p>
            <a:pPr lvl="1"/>
            <a:r>
              <a:rPr lang="de-DE" dirty="0"/>
              <a:t>Vollständige Verbrauch von Wasserstoffatomen</a:t>
            </a:r>
          </a:p>
          <a:p>
            <a:pPr lvl="1"/>
            <a:r>
              <a:rPr lang="de-DE" dirty="0"/>
              <a:t>Maximum von vielen Simulationen</a:t>
            </a:r>
          </a:p>
          <a:p>
            <a:r>
              <a:rPr lang="de-DE" dirty="0"/>
              <a:t>Anstieg des Radius auf ≈ 0,75 AE</a:t>
            </a:r>
          </a:p>
          <a:p>
            <a:pPr lvl="1"/>
            <a:r>
              <a:rPr lang="de-DE" dirty="0"/>
              <a:t>Entspricht der Umlaufbahn von Venus</a:t>
            </a:r>
          </a:p>
          <a:p>
            <a:r>
              <a:rPr lang="de-DE" dirty="0"/>
              <a:t>Verliert über Sonnenwinde ca. 28% ihrer Masse</a:t>
            </a:r>
          </a:p>
          <a:p>
            <a:pPr lvl="1"/>
            <a:endParaRPr lang="de-DE" dirty="0"/>
          </a:p>
        </p:txBody>
      </p:sp>
      <p:sp>
        <p:nvSpPr>
          <p:cNvPr id="8" name="Titel 7">
            <a:extLst>
              <a:ext uri="{FF2B5EF4-FFF2-40B4-BE49-F238E27FC236}">
                <a16:creationId xmlns:a16="http://schemas.microsoft.com/office/drawing/2014/main" id="{E91C1DD0-00DB-35BF-0B08-24B61D8AA286}"/>
              </a:ext>
            </a:extLst>
          </p:cNvPr>
          <p:cNvSpPr>
            <a:spLocks noGrp="1"/>
          </p:cNvSpPr>
          <p:nvPr>
            <p:ph type="title"/>
          </p:nvPr>
        </p:nvSpPr>
        <p:spPr>
          <a:xfrm>
            <a:off x="3120230" y="263782"/>
            <a:ext cx="5945007" cy="1252218"/>
          </a:xfrm>
        </p:spPr>
        <p:txBody>
          <a:bodyPr/>
          <a:lstStyle/>
          <a:p>
            <a:r>
              <a:rPr lang="de-DE" sz="2800" dirty="0"/>
              <a:t>Weitere Zukunftsaussichten</a:t>
            </a:r>
            <a:br>
              <a:rPr lang="de-DE" dirty="0"/>
            </a:br>
            <a:r>
              <a:rPr lang="de-DE" sz="1800" dirty="0"/>
              <a:t>Tod der Sonne – Sonne als Roter Riese</a:t>
            </a:r>
            <a:endParaRPr lang="de-DE" dirty="0"/>
          </a:p>
        </p:txBody>
      </p:sp>
      <p:pic>
        <p:nvPicPr>
          <p:cNvPr id="16" name="Grafik 15">
            <a:extLst>
              <a:ext uri="{FF2B5EF4-FFF2-40B4-BE49-F238E27FC236}">
                <a16:creationId xmlns:a16="http://schemas.microsoft.com/office/drawing/2014/main" id="{72474F49-C20F-137B-694E-24F9DD6562F3}"/>
              </a:ext>
            </a:extLst>
          </p:cNvPr>
          <p:cNvPicPr>
            <a:picLocks noChangeAspect="1"/>
          </p:cNvPicPr>
          <p:nvPr/>
        </p:nvPicPr>
        <p:blipFill>
          <a:blip r:embed="rId3">
            <a:extLst>
              <a:ext uri="{28A0092B-C50C-407E-A947-70E740481C1C}">
                <a14:useLocalDpi xmlns:a14="http://schemas.microsoft.com/office/drawing/2010/main" val="0"/>
              </a:ext>
            </a:extLst>
          </a:blip>
          <a:srcRect t="16168"/>
          <a:stretch>
            <a:fillRect/>
          </a:stretch>
        </p:blipFill>
        <p:spPr>
          <a:xfrm>
            <a:off x="5548023" y="3122578"/>
            <a:ext cx="6977352" cy="3006821"/>
          </a:xfrm>
          <a:prstGeom prst="rect">
            <a:avLst/>
          </a:prstGeom>
        </p:spPr>
      </p:pic>
      <p:sp>
        <p:nvSpPr>
          <p:cNvPr id="7" name="Textfeld 6">
            <a:extLst>
              <a:ext uri="{FF2B5EF4-FFF2-40B4-BE49-F238E27FC236}">
                <a16:creationId xmlns:a16="http://schemas.microsoft.com/office/drawing/2014/main" id="{DFA09245-1D6D-2797-7389-8E349A0F3E27}"/>
              </a:ext>
            </a:extLst>
          </p:cNvPr>
          <p:cNvSpPr txBox="1"/>
          <p:nvPr/>
        </p:nvSpPr>
        <p:spPr>
          <a:xfrm>
            <a:off x="9036699" y="5485448"/>
            <a:ext cx="2879314" cy="307777"/>
          </a:xfrm>
          <a:prstGeom prst="rect">
            <a:avLst/>
          </a:prstGeom>
          <a:noFill/>
        </p:spPr>
        <p:txBody>
          <a:bodyPr wrap="none" rtlCol="0">
            <a:spAutoFit/>
          </a:bodyPr>
          <a:lstStyle/>
          <a:p>
            <a:r>
              <a:rPr lang="de-DE" sz="1400" dirty="0"/>
              <a:t>Abb. 5: Lebenszyklus der Sonne</a:t>
            </a:r>
          </a:p>
        </p:txBody>
      </p:sp>
    </p:spTree>
    <p:extLst>
      <p:ext uri="{BB962C8B-B14F-4D97-AF65-F5344CB8AC3E}">
        <p14:creationId xmlns:p14="http://schemas.microsoft.com/office/powerpoint/2010/main" val="199615097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0BB9830-4ACC-D9E1-BF4F-CB8E343739E2}"/>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ED8CF3CC-6E3E-95DB-AB39-008AA1583ACB}"/>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288937E1-FC8B-0A6D-97AC-FD7C66224BC4}"/>
              </a:ext>
            </a:extLst>
          </p:cNvPr>
          <p:cNvSpPr/>
          <p:nvPr/>
        </p:nvSpPr>
        <p:spPr>
          <a:xfrm>
            <a:off x="10157999" y="6258318"/>
            <a:ext cx="2034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6A340C5E-90B5-2526-C368-C307EEE28EF1}"/>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42316DD9-57D3-7D96-106C-E08EC4E73A8D}"/>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28A8AFA4-9A6C-E298-5F06-D437566C4E0C}"/>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90007CF5-399E-3012-1A9F-6A60C17D2691}"/>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A9B9BF0A-4F33-34DF-CC3F-8B610BAE7720}"/>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9885CEBC-D1C4-2ACA-539D-9CEB1A06A950}"/>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CE590A6A-F09C-1C4C-27D5-A58A4A39588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mc:AlternateContent xmlns:mc="http://schemas.openxmlformats.org/markup-compatibility/2006" xmlns:a14="http://schemas.microsoft.com/office/drawing/2010/main">
        <mc:Choice Requires="a14">
          <p:sp>
            <p:nvSpPr>
              <p:cNvPr id="6" name="Inhaltsplatzhalter 5">
                <a:extLst>
                  <a:ext uri="{FF2B5EF4-FFF2-40B4-BE49-F238E27FC236}">
                    <a16:creationId xmlns:a16="http://schemas.microsoft.com/office/drawing/2014/main" id="{956E922D-BA50-C781-60C8-0E98A158ED82}"/>
                  </a:ext>
                </a:extLst>
              </p:cNvPr>
              <p:cNvSpPr>
                <a:spLocks noGrp="1"/>
              </p:cNvSpPr>
              <p:nvPr>
                <p:ph idx="1"/>
              </p:nvPr>
            </p:nvSpPr>
            <p:spPr>
              <a:xfrm>
                <a:off x="838200" y="1825625"/>
                <a:ext cx="7459494" cy="3994149"/>
              </a:xfrm>
            </p:spPr>
            <p:txBody>
              <a:bodyPr/>
              <a:lstStyle/>
              <a:p>
                <a:r>
                  <a:rPr lang="de-DE" dirty="0"/>
                  <a:t>Lyapunov-Zeiten von 100 – 100.000 Jahren</a:t>
                </a:r>
              </a:p>
              <a:p>
                <a:r>
                  <a:rPr lang="de-DE" dirty="0"/>
                  <a:t>Für die Erde gefährliche Objekte früh genug erkannt</a:t>
                </a:r>
              </a:p>
              <a:p>
                <a:r>
                  <a:rPr lang="de-DE" dirty="0"/>
                  <a:t>Kollisionen mit Planeten können Simulationen verfälschen</a:t>
                </a:r>
              </a:p>
              <a:p>
                <a:endParaRPr lang="de-DE" dirty="0"/>
              </a:p>
              <a:p>
                <a:r>
                  <a:rPr lang="de-DE" dirty="0"/>
                  <a:t>Einschlaghäufigkeiten</a:t>
                </a:r>
              </a:p>
              <a:p>
                <a:pPr lvl="1"/>
                <a14:m>
                  <m:oMath xmlns:m="http://schemas.openxmlformats.org/officeDocument/2006/math">
                    <m:r>
                      <a:rPr lang="de-DE">
                        <a:latin typeface="Cambria Math" panose="02040503050406030204" pitchFamily="18" charset="0"/>
                      </a:rPr>
                      <m:t>"</m:t>
                    </m:r>
                    <m:sSub>
                      <m:sSubPr>
                        <m:ctrlPr>
                          <a:rPr lang="de-DE" b="0" i="1" smtClean="0">
                            <a:latin typeface="Cambria Math" panose="02040503050406030204" pitchFamily="18" charset="0"/>
                          </a:rPr>
                        </m:ctrlPr>
                      </m:sSubPr>
                      <m:e>
                        <m:r>
                          <a:rPr lang="de-DE" b="0" i="1" smtClean="0">
                            <a:latin typeface="Cambria Math" panose="02040503050406030204" pitchFamily="18" charset="0"/>
                          </a:rPr>
                          <m:t>𝑑</m:t>
                        </m:r>
                      </m:e>
                      <m:sub>
                        <m:r>
                          <a:rPr lang="de-DE" b="0" i="1" smtClean="0">
                            <a:latin typeface="Cambria Math" panose="02040503050406030204" pitchFamily="18" charset="0"/>
                          </a:rPr>
                          <m:t>𝑂𝑏𝑗𝑒𝑘𝑡</m:t>
                        </m:r>
                      </m:sub>
                    </m:sSub>
                    <m:r>
                      <a:rPr lang="de-DE" i="1">
                        <a:latin typeface="Cambria Math" panose="02040503050406030204" pitchFamily="18" charset="0"/>
                        <a:ea typeface="Cambria Math" panose="02040503050406030204" pitchFamily="18" charset="0"/>
                      </a:rPr>
                      <m:t>≥</m:t>
                    </m:r>
                    <m:r>
                      <a:rPr lang="de-DE" b="0" i="1" smtClean="0">
                        <a:latin typeface="Cambria Math" panose="02040503050406030204" pitchFamily="18" charset="0"/>
                      </a:rPr>
                      <m:t>1</m:t>
                    </m:r>
                    <m:r>
                      <a:rPr lang="de-DE" b="0" i="1" smtClean="0">
                        <a:latin typeface="Cambria Math" panose="02040503050406030204" pitchFamily="18" charset="0"/>
                      </a:rPr>
                      <m:t>𝑘𝑚</m:t>
                    </m:r>
                    <m:r>
                      <a:rPr lang="de-DE" b="0" i="1" smtClean="0">
                        <a:latin typeface="Cambria Math" panose="02040503050406030204" pitchFamily="18" charset="0"/>
                      </a:rPr>
                      <m:t>"</m:t>
                    </m:r>
                  </m:oMath>
                </a14:m>
                <a:r>
                  <a:rPr lang="de-DE" dirty="0"/>
                  <a:t> ca. alle 0,5 Myr</a:t>
                </a:r>
              </a:p>
              <a:p>
                <a:pPr lvl="1"/>
                <a14:m>
                  <m:oMath xmlns:m="http://schemas.openxmlformats.org/officeDocument/2006/math">
                    <m:r>
                      <a:rPr lang="de-DE">
                        <a:latin typeface="Cambria Math" panose="02040503050406030204" pitchFamily="18" charset="0"/>
                      </a:rPr>
                      <m:t>"</m:t>
                    </m:r>
                    <m:sSub>
                      <m:sSubPr>
                        <m:ctrlPr>
                          <a:rPr lang="de-DE" i="1">
                            <a:latin typeface="Cambria Math" panose="02040503050406030204" pitchFamily="18" charset="0"/>
                          </a:rPr>
                        </m:ctrlPr>
                      </m:sSubPr>
                      <m:e>
                        <m:r>
                          <a:rPr lang="de-DE" i="1">
                            <a:latin typeface="Cambria Math" panose="02040503050406030204" pitchFamily="18" charset="0"/>
                          </a:rPr>
                          <m:t>𝑑</m:t>
                        </m:r>
                      </m:e>
                      <m:sub>
                        <m:r>
                          <a:rPr lang="de-DE" i="1">
                            <a:latin typeface="Cambria Math" panose="02040503050406030204" pitchFamily="18" charset="0"/>
                          </a:rPr>
                          <m:t>𝑂𝑏𝑗𝑒𝑘𝑡</m:t>
                        </m:r>
                      </m:sub>
                    </m:sSub>
                    <m:r>
                      <a:rPr lang="de-DE" b="0" i="1" smtClean="0">
                        <a:latin typeface="Cambria Math" panose="02040503050406030204" pitchFamily="18" charset="0"/>
                        <a:ea typeface="Cambria Math" panose="02040503050406030204" pitchFamily="18" charset="0"/>
                      </a:rPr>
                      <m:t>≈5</m:t>
                    </m:r>
                    <m:r>
                      <a:rPr lang="de-DE" i="1">
                        <a:latin typeface="Cambria Math" panose="02040503050406030204" pitchFamily="18" charset="0"/>
                      </a:rPr>
                      <m:t>𝑘𝑚</m:t>
                    </m:r>
                    <m:r>
                      <a:rPr lang="de-DE" i="1">
                        <a:latin typeface="Cambria Math" panose="02040503050406030204" pitchFamily="18" charset="0"/>
                      </a:rPr>
                      <m:t>"</m:t>
                    </m:r>
                  </m:oMath>
                </a14:m>
                <a:r>
                  <a:rPr lang="de-DE" dirty="0"/>
                  <a:t> ca. alle 20 Myr</a:t>
                </a:r>
              </a:p>
              <a:p>
                <a:pPr lvl="1"/>
                <a14:m>
                  <m:oMath xmlns:m="http://schemas.openxmlformats.org/officeDocument/2006/math">
                    <m:r>
                      <a:rPr lang="de-DE">
                        <a:latin typeface="Cambria Math" panose="02040503050406030204" pitchFamily="18" charset="0"/>
                      </a:rPr>
                      <m:t>"</m:t>
                    </m:r>
                    <m:sSub>
                      <m:sSubPr>
                        <m:ctrlPr>
                          <a:rPr lang="de-DE" i="1">
                            <a:latin typeface="Cambria Math" panose="02040503050406030204" pitchFamily="18" charset="0"/>
                          </a:rPr>
                        </m:ctrlPr>
                      </m:sSubPr>
                      <m:e>
                        <m:r>
                          <a:rPr lang="de-DE" i="1">
                            <a:latin typeface="Cambria Math" panose="02040503050406030204" pitchFamily="18" charset="0"/>
                          </a:rPr>
                          <m:t>𝑑</m:t>
                        </m:r>
                      </m:e>
                      <m:sub>
                        <m:r>
                          <a:rPr lang="de-DE" i="1">
                            <a:latin typeface="Cambria Math" panose="02040503050406030204" pitchFamily="18" charset="0"/>
                          </a:rPr>
                          <m:t>𝑂𝑏𝑗𝑒𝑘𝑡</m:t>
                        </m:r>
                      </m:sub>
                    </m:sSub>
                    <m:r>
                      <a:rPr lang="de-DE" i="1" smtClean="0">
                        <a:latin typeface="Cambria Math" panose="02040503050406030204" pitchFamily="18" charset="0"/>
                        <a:ea typeface="Cambria Math" panose="02040503050406030204" pitchFamily="18" charset="0"/>
                      </a:rPr>
                      <m:t>≈</m:t>
                    </m:r>
                    <m:r>
                      <a:rPr lang="de-DE" i="1">
                        <a:latin typeface="Cambria Math" panose="02040503050406030204" pitchFamily="18" charset="0"/>
                      </a:rPr>
                      <m:t>1</m:t>
                    </m:r>
                    <m:r>
                      <a:rPr lang="de-DE" b="0" i="1" smtClean="0">
                        <a:latin typeface="Cambria Math" panose="02040503050406030204" pitchFamily="18" charset="0"/>
                      </a:rPr>
                      <m:t>0</m:t>
                    </m:r>
                    <m:r>
                      <a:rPr lang="de-DE" i="1">
                        <a:latin typeface="Cambria Math" panose="02040503050406030204" pitchFamily="18" charset="0"/>
                      </a:rPr>
                      <m:t>𝑘𝑚</m:t>
                    </m:r>
                    <m:r>
                      <a:rPr lang="de-DE" i="1">
                        <a:latin typeface="Cambria Math" panose="02040503050406030204" pitchFamily="18" charset="0"/>
                      </a:rPr>
                      <m:t>"</m:t>
                    </m:r>
                  </m:oMath>
                </a14:m>
                <a:r>
                  <a:rPr lang="de-DE" dirty="0"/>
                  <a:t> ca. alle 100 Myr</a:t>
                </a:r>
              </a:p>
            </p:txBody>
          </p:sp>
        </mc:Choice>
        <mc:Fallback xmlns="">
          <p:sp>
            <p:nvSpPr>
              <p:cNvPr id="6" name="Inhaltsplatzhalter 5">
                <a:extLst>
                  <a:ext uri="{FF2B5EF4-FFF2-40B4-BE49-F238E27FC236}">
                    <a16:creationId xmlns:a16="http://schemas.microsoft.com/office/drawing/2014/main" id="{956E922D-BA50-C781-60C8-0E98A158ED82}"/>
                  </a:ext>
                </a:extLst>
              </p:cNvPr>
              <p:cNvSpPr>
                <a:spLocks noGrp="1" noRot="1" noChangeAspect="1" noMove="1" noResize="1" noEditPoints="1" noAdjustHandles="1" noChangeArrowheads="1" noChangeShapeType="1" noTextEdit="1"/>
              </p:cNvSpPr>
              <p:nvPr>
                <p:ph idx="1"/>
              </p:nvPr>
            </p:nvSpPr>
            <p:spPr>
              <a:xfrm>
                <a:off x="838200" y="1825625"/>
                <a:ext cx="7459494" cy="3994149"/>
              </a:xfrm>
              <a:blipFill>
                <a:blip r:embed="rId3"/>
                <a:stretch>
                  <a:fillRect l="-736"/>
                </a:stretch>
              </a:blipFill>
            </p:spPr>
            <p:txBody>
              <a:bodyPr/>
              <a:lstStyle/>
              <a:p>
                <a:r>
                  <a:rPr lang="de-DE">
                    <a:noFill/>
                  </a:rPr>
                  <a:t> </a:t>
                </a:r>
              </a:p>
            </p:txBody>
          </p:sp>
        </mc:Fallback>
      </mc:AlternateContent>
      <p:sp>
        <p:nvSpPr>
          <p:cNvPr id="8" name="Titel 7">
            <a:extLst>
              <a:ext uri="{FF2B5EF4-FFF2-40B4-BE49-F238E27FC236}">
                <a16:creationId xmlns:a16="http://schemas.microsoft.com/office/drawing/2014/main" id="{AB0AC5D2-DB6F-2D31-5F42-1FD66F1F5C5E}"/>
              </a:ext>
            </a:extLst>
          </p:cNvPr>
          <p:cNvSpPr>
            <a:spLocks noGrp="1"/>
          </p:cNvSpPr>
          <p:nvPr>
            <p:ph type="title"/>
          </p:nvPr>
        </p:nvSpPr>
        <p:spPr>
          <a:xfrm>
            <a:off x="3120230" y="285179"/>
            <a:ext cx="5945007" cy="1252218"/>
          </a:xfrm>
        </p:spPr>
        <p:txBody>
          <a:bodyPr/>
          <a:lstStyle/>
          <a:p>
            <a:r>
              <a:rPr lang="de-DE" sz="2800" dirty="0"/>
              <a:t>Weitere Zukunftsaussichten</a:t>
            </a:r>
            <a:br>
              <a:rPr lang="de-DE" dirty="0"/>
            </a:br>
            <a:r>
              <a:rPr lang="de-DE" sz="1800" dirty="0"/>
              <a:t>Asteroiden und Kometen</a:t>
            </a:r>
            <a:endParaRPr lang="de-DE" dirty="0"/>
          </a:p>
        </p:txBody>
      </p:sp>
      <p:pic>
        <p:nvPicPr>
          <p:cNvPr id="7" name="Grafik 6">
            <a:extLst>
              <a:ext uri="{FF2B5EF4-FFF2-40B4-BE49-F238E27FC236}">
                <a16:creationId xmlns:a16="http://schemas.microsoft.com/office/drawing/2014/main" id="{F58588FD-78E8-3C93-5D80-559F617024C5}"/>
              </a:ext>
            </a:extLst>
          </p:cNvPr>
          <p:cNvPicPr>
            <a:picLocks noChangeAspect="1"/>
          </p:cNvPicPr>
          <p:nvPr/>
        </p:nvPicPr>
        <p:blipFill>
          <a:blip r:embed="rId4">
            <a:extLst>
              <a:ext uri="{28A0092B-C50C-407E-A947-70E740481C1C}">
                <a14:useLocalDpi xmlns:a14="http://schemas.microsoft.com/office/drawing/2010/main" val="0"/>
              </a:ext>
            </a:extLst>
          </a:blip>
          <a:srcRect t="-223" b="140"/>
          <a:stretch>
            <a:fillRect/>
          </a:stretch>
        </p:blipFill>
        <p:spPr>
          <a:xfrm>
            <a:off x="8297644" y="1605063"/>
            <a:ext cx="3784599" cy="4215255"/>
          </a:xfrm>
          <a:prstGeom prst="roundRect">
            <a:avLst>
              <a:gd name="adj" fmla="val 8865"/>
            </a:avLst>
          </a:prstGeom>
          <a:effectLst>
            <a:outerShdw blurRad="381000" algn="ctr" rotWithShape="0">
              <a:prstClr val="black">
                <a:alpha val="50000"/>
              </a:prstClr>
            </a:outerShdw>
          </a:effectLst>
        </p:spPr>
      </p:pic>
      <p:sp>
        <p:nvSpPr>
          <p:cNvPr id="9" name="Textfeld 8">
            <a:extLst>
              <a:ext uri="{FF2B5EF4-FFF2-40B4-BE49-F238E27FC236}">
                <a16:creationId xmlns:a16="http://schemas.microsoft.com/office/drawing/2014/main" id="{6E3D4170-6CBE-BF53-6E1F-809F809A5630}"/>
              </a:ext>
            </a:extLst>
          </p:cNvPr>
          <p:cNvSpPr txBox="1"/>
          <p:nvPr/>
        </p:nvSpPr>
        <p:spPr>
          <a:xfrm>
            <a:off x="8525865" y="5846966"/>
            <a:ext cx="3328155" cy="307777"/>
          </a:xfrm>
          <a:prstGeom prst="rect">
            <a:avLst/>
          </a:prstGeom>
          <a:noFill/>
        </p:spPr>
        <p:txBody>
          <a:bodyPr wrap="none" rtlCol="0">
            <a:spAutoFit/>
          </a:bodyPr>
          <a:lstStyle/>
          <a:p>
            <a:r>
              <a:rPr lang="de-DE" sz="1400" dirty="0"/>
              <a:t>Abb. 2: Asteroidengürtel &amp; Positionen</a:t>
            </a:r>
          </a:p>
        </p:txBody>
      </p:sp>
    </p:spTree>
    <p:extLst>
      <p:ext uri="{BB962C8B-B14F-4D97-AF65-F5344CB8AC3E}">
        <p14:creationId xmlns:p14="http://schemas.microsoft.com/office/powerpoint/2010/main" val="72424525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6EA63D92-276B-B129-0397-EC1050305126}"/>
              </a:ext>
            </a:extLst>
          </p:cNvPr>
          <p:cNvSpPr>
            <a:spLocks noGrp="1"/>
          </p:cNvSpPr>
          <p:nvPr>
            <p:ph idx="1"/>
          </p:nvPr>
        </p:nvSpPr>
        <p:spPr>
          <a:xfrm>
            <a:off x="834934" y="1648141"/>
            <a:ext cx="10515600" cy="4351338"/>
          </a:xfrm>
        </p:spPr>
        <p:txBody>
          <a:bodyPr>
            <a:normAutofit/>
          </a:bodyPr>
          <a:lstStyle/>
          <a:p>
            <a:pPr marL="0" indent="0" algn="ctr">
              <a:buNone/>
            </a:pPr>
            <a:r>
              <a:rPr lang="de-DE" sz="2400" b="1" dirty="0"/>
              <a:t>Wo liegen die Grenzen der Vorhersagbarkeit?</a:t>
            </a:r>
          </a:p>
        </p:txBody>
      </p:sp>
      <p:sp>
        <p:nvSpPr>
          <p:cNvPr id="4" name="Titel 3">
            <a:extLst>
              <a:ext uri="{FF2B5EF4-FFF2-40B4-BE49-F238E27FC236}">
                <a16:creationId xmlns:a16="http://schemas.microsoft.com/office/drawing/2014/main" id="{0750EBFA-1ACA-26C4-FA90-831ACB731C46}"/>
              </a:ext>
            </a:extLst>
          </p:cNvPr>
          <p:cNvSpPr>
            <a:spLocks noGrp="1"/>
          </p:cNvSpPr>
          <p:nvPr>
            <p:ph type="title"/>
          </p:nvPr>
        </p:nvSpPr>
        <p:spPr>
          <a:xfrm>
            <a:off x="5115433" y="390242"/>
            <a:ext cx="1954602" cy="1009563"/>
          </a:xfrm>
        </p:spPr>
        <p:txBody>
          <a:bodyPr/>
          <a:lstStyle/>
          <a:p>
            <a:r>
              <a:rPr lang="de-DE" dirty="0"/>
              <a:t>Fazit</a:t>
            </a:r>
          </a:p>
        </p:txBody>
      </p:sp>
      <p:sp>
        <p:nvSpPr>
          <p:cNvPr id="5" name="Rechteck 4">
            <a:extLst>
              <a:ext uri="{FF2B5EF4-FFF2-40B4-BE49-F238E27FC236}">
                <a16:creationId xmlns:a16="http://schemas.microsoft.com/office/drawing/2014/main" id="{FD785BEA-3016-2774-B1E3-6966928CA434}"/>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Rechteck 5">
            <a:extLst>
              <a:ext uri="{FF2B5EF4-FFF2-40B4-BE49-F238E27FC236}">
                <a16:creationId xmlns:a16="http://schemas.microsoft.com/office/drawing/2014/main" id="{206AABFB-ACEF-DD32-6AC0-642722EBE2F9}"/>
              </a:ext>
            </a:extLst>
          </p:cNvPr>
          <p:cNvSpPr/>
          <p:nvPr/>
        </p:nvSpPr>
        <p:spPr>
          <a:xfrm>
            <a:off x="12219433" y="6258318"/>
            <a:ext cx="45719"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7" name="Gerader Verbinder 6">
            <a:extLst>
              <a:ext uri="{FF2B5EF4-FFF2-40B4-BE49-F238E27FC236}">
                <a16:creationId xmlns:a16="http://schemas.microsoft.com/office/drawing/2014/main" id="{156B912E-6B99-DD51-7C7F-D2211DC22BC9}"/>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8" name="Rechteck 7">
            <a:extLst>
              <a:ext uri="{FF2B5EF4-FFF2-40B4-BE49-F238E27FC236}">
                <a16:creationId xmlns:a16="http://schemas.microsoft.com/office/drawing/2014/main" id="{67B89B15-AA5A-D839-E7EE-A95E03F5DCF5}"/>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9" name="Rechteck 8">
            <a:extLst>
              <a:ext uri="{FF2B5EF4-FFF2-40B4-BE49-F238E27FC236}">
                <a16:creationId xmlns:a16="http://schemas.microsoft.com/office/drawing/2014/main" id="{3D9D048F-2E18-EA22-EFBD-CDA5D8DF4DD6}"/>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10" name="Rechteck 9">
            <a:extLst>
              <a:ext uri="{FF2B5EF4-FFF2-40B4-BE49-F238E27FC236}">
                <a16:creationId xmlns:a16="http://schemas.microsoft.com/office/drawing/2014/main" id="{91D00EE0-82D4-1C67-4C3F-0DC119915125}"/>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11" name="Rechteck 10">
            <a:extLst>
              <a:ext uri="{FF2B5EF4-FFF2-40B4-BE49-F238E27FC236}">
                <a16:creationId xmlns:a16="http://schemas.microsoft.com/office/drawing/2014/main" id="{BF6AACD0-DE92-B171-CAD8-55F864B86EFC}"/>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12" name="Rechteck 11">
            <a:extLst>
              <a:ext uri="{FF2B5EF4-FFF2-40B4-BE49-F238E27FC236}">
                <a16:creationId xmlns:a16="http://schemas.microsoft.com/office/drawing/2014/main" id="{44B75071-CCB1-CBDB-E27F-2C1CAFC622AB}"/>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13" name="Rechteck 12">
            <a:extLst>
              <a:ext uri="{FF2B5EF4-FFF2-40B4-BE49-F238E27FC236}">
                <a16:creationId xmlns:a16="http://schemas.microsoft.com/office/drawing/2014/main" id="{149DD0AE-11AA-56A0-F9E8-08FBF3FBD667}"/>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cxnSp>
        <p:nvCxnSpPr>
          <p:cNvPr id="3" name="Gerader Verbinder 2">
            <a:extLst>
              <a:ext uri="{FF2B5EF4-FFF2-40B4-BE49-F238E27FC236}">
                <a16:creationId xmlns:a16="http://schemas.microsoft.com/office/drawing/2014/main" id="{2D7D46F7-C1AE-AE51-10F9-0F567212E962}"/>
              </a:ext>
            </a:extLst>
          </p:cNvPr>
          <p:cNvCxnSpPr>
            <a:cxnSpLocks/>
          </p:cNvCxnSpPr>
          <p:nvPr/>
        </p:nvCxnSpPr>
        <p:spPr>
          <a:xfrm>
            <a:off x="-12600466" y="1957172"/>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cxnSp>
        <p:nvCxnSpPr>
          <p:cNvPr id="14" name="Gerader Verbinder 13">
            <a:extLst>
              <a:ext uri="{FF2B5EF4-FFF2-40B4-BE49-F238E27FC236}">
                <a16:creationId xmlns:a16="http://schemas.microsoft.com/office/drawing/2014/main" id="{4B3542AA-18C8-FF77-EC52-024D4178C66B}"/>
              </a:ext>
            </a:extLst>
          </p:cNvPr>
          <p:cNvCxnSpPr>
            <a:cxnSpLocks/>
          </p:cNvCxnSpPr>
          <p:nvPr/>
        </p:nvCxnSpPr>
        <p:spPr>
          <a:xfrm>
            <a:off x="6095999" y="7354672"/>
            <a:ext cx="0" cy="4295775"/>
          </a:xfrm>
          <a:prstGeom prst="line">
            <a:avLst/>
          </a:prstGeom>
          <a:ln w="12700">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spTree>
    <p:extLst>
      <p:ext uri="{BB962C8B-B14F-4D97-AF65-F5344CB8AC3E}">
        <p14:creationId xmlns:p14="http://schemas.microsoft.com/office/powerpoint/2010/main" val="4254804343"/>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385BFF2-DCC1-CC52-E276-BC0F2856EB69}"/>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6B33B76B-721A-5D10-0086-919279E0E74A}"/>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37" name="Rechteck 36">
            <a:extLst>
              <a:ext uri="{FF2B5EF4-FFF2-40B4-BE49-F238E27FC236}">
                <a16:creationId xmlns:a16="http://schemas.microsoft.com/office/drawing/2014/main" id="{26D143B7-1ADC-A8BD-5585-04C092CA9994}"/>
              </a:ext>
            </a:extLst>
          </p:cNvPr>
          <p:cNvSpPr/>
          <p:nvPr/>
        </p:nvSpPr>
        <p:spPr>
          <a:xfrm>
            <a:off x="2033999" y="6258318"/>
            <a:ext cx="1015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1BA8D2D9-7D49-A04F-CA15-91C9F203A8F9}"/>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17" name="Rechteck 16">
            <a:extLst>
              <a:ext uri="{FF2B5EF4-FFF2-40B4-BE49-F238E27FC236}">
                <a16:creationId xmlns:a16="http://schemas.microsoft.com/office/drawing/2014/main" id="{03992872-3F15-56F7-1E35-0DC6899767BF}"/>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24" name="Rechteck 23">
            <a:extLst>
              <a:ext uri="{FF2B5EF4-FFF2-40B4-BE49-F238E27FC236}">
                <a16:creationId xmlns:a16="http://schemas.microsoft.com/office/drawing/2014/main" id="{91B29D57-B112-4E79-33DD-0D97E26D961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25" name="Rechteck 24">
            <a:extLst>
              <a:ext uri="{FF2B5EF4-FFF2-40B4-BE49-F238E27FC236}">
                <a16:creationId xmlns:a16="http://schemas.microsoft.com/office/drawing/2014/main" id="{2711E95A-B2A2-2B27-CA23-EFE6270794AB}"/>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56B21321-492F-2ED3-252D-541375B62169}"/>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D105EFE8-D5DD-B70F-D03C-AEDCBF42676C}"/>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7F9F92B4-8928-EC9F-A40D-2AEF6E6F8A22}"/>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7" name="Titel 6">
            <a:extLst>
              <a:ext uri="{FF2B5EF4-FFF2-40B4-BE49-F238E27FC236}">
                <a16:creationId xmlns:a16="http://schemas.microsoft.com/office/drawing/2014/main" id="{04136BFB-C966-FCE8-3A9B-2F7DAA2EBE4B}"/>
              </a:ext>
            </a:extLst>
          </p:cNvPr>
          <p:cNvSpPr>
            <a:spLocks noGrp="1"/>
          </p:cNvSpPr>
          <p:nvPr>
            <p:ph type="title"/>
          </p:nvPr>
        </p:nvSpPr>
        <p:spPr>
          <a:xfrm>
            <a:off x="4398915" y="348327"/>
            <a:ext cx="3387637" cy="1252218"/>
          </a:xfrm>
        </p:spPr>
        <p:txBody>
          <a:bodyPr/>
          <a:lstStyle/>
          <a:p>
            <a:r>
              <a:rPr lang="de-DE" sz="2800" dirty="0"/>
              <a:t>Grundlagen</a:t>
            </a:r>
            <a:br>
              <a:rPr lang="de-DE" dirty="0"/>
            </a:br>
            <a:r>
              <a:rPr lang="de-DE" sz="1800" dirty="0"/>
              <a:t>Unser Sonnensystem</a:t>
            </a:r>
            <a:endParaRPr lang="de-DE" dirty="0"/>
          </a:p>
        </p:txBody>
      </p:sp>
      <p:pic>
        <p:nvPicPr>
          <p:cNvPr id="3" name="Grafik 2" descr="Ein Bild, das Astronomisches Objekt, Planet, Weltraum, Raum enthält.&#10;&#10;KI-generierte Inhalte können fehlerhaft sein.">
            <a:extLst>
              <a:ext uri="{FF2B5EF4-FFF2-40B4-BE49-F238E27FC236}">
                <a16:creationId xmlns:a16="http://schemas.microsoft.com/office/drawing/2014/main" id="{99DAE86B-88B1-8C70-ED82-4F9B1C8E2F5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rot="884437">
            <a:off x="3285323" y="2085818"/>
            <a:ext cx="2225504" cy="2225504"/>
          </a:xfrm>
          <a:prstGeom prst="rect">
            <a:avLst/>
          </a:prstGeom>
        </p:spPr>
      </p:pic>
      <p:pic>
        <p:nvPicPr>
          <p:cNvPr id="6" name="Grafik 5" descr="Ein Bild, das Mond, Natur, Astronomisches Objekt, Astronomisches Ereignis enthält.">
            <a:extLst>
              <a:ext uri="{FF2B5EF4-FFF2-40B4-BE49-F238E27FC236}">
                <a16:creationId xmlns:a16="http://schemas.microsoft.com/office/drawing/2014/main" id="{854AB416-399B-A3B1-0ECA-AFF3E35E0E7F}"/>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7056796" y="2254242"/>
            <a:ext cx="1612859" cy="1382900"/>
          </a:xfrm>
          <a:prstGeom prst="rect">
            <a:avLst/>
          </a:prstGeom>
        </p:spPr>
      </p:pic>
      <p:pic>
        <p:nvPicPr>
          <p:cNvPr id="11" name="Grafik 10" descr="Ein Bild, das Natur, Astronomisches Objekt, Kugel, Planet enthält.&#10;&#10;KI-generierte Inhalte können fehlerhaft sein.">
            <a:extLst>
              <a:ext uri="{FF2B5EF4-FFF2-40B4-BE49-F238E27FC236}">
                <a16:creationId xmlns:a16="http://schemas.microsoft.com/office/drawing/2014/main" id="{07B12AD3-5328-DAFE-F1EB-79B8AD5EC60B}"/>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3122271" y="3448050"/>
            <a:ext cx="632180" cy="632180"/>
          </a:xfrm>
          <a:prstGeom prst="rect">
            <a:avLst/>
          </a:prstGeom>
        </p:spPr>
      </p:pic>
      <p:pic>
        <p:nvPicPr>
          <p:cNvPr id="13" name="Grafik 12" descr="Ein Bild, das Natur, Mond, Krater, Astronomie enthält.&#10;&#10;KI-generierte Inhalte können fehlerhaft sein.">
            <a:extLst>
              <a:ext uri="{FF2B5EF4-FFF2-40B4-BE49-F238E27FC236}">
                <a16:creationId xmlns:a16="http://schemas.microsoft.com/office/drawing/2014/main" id="{56738E7D-394E-476D-2A17-D2800F933D9F}"/>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656416" flipH="1" flipV="1">
            <a:off x="5887972" y="4805767"/>
            <a:ext cx="804170" cy="536113"/>
          </a:xfrm>
          <a:prstGeom prst="rect">
            <a:avLst/>
          </a:prstGeom>
        </p:spPr>
      </p:pic>
      <p:pic>
        <p:nvPicPr>
          <p:cNvPr id="14" name="Grafik 13" descr="Ein Bild, das Natur, Mond, Krater, Astronomie enthält.&#10;&#10;KI-generierte Inhalte können fehlerhaft sein.">
            <a:extLst>
              <a:ext uri="{FF2B5EF4-FFF2-40B4-BE49-F238E27FC236}">
                <a16:creationId xmlns:a16="http://schemas.microsoft.com/office/drawing/2014/main" id="{EA7D88DE-FF27-2575-B14D-17D1D801E63C}"/>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886841" y="4107377"/>
            <a:ext cx="906762" cy="604508"/>
          </a:xfrm>
          <a:prstGeom prst="rect">
            <a:avLst/>
          </a:prstGeom>
        </p:spPr>
      </p:pic>
      <p:pic>
        <p:nvPicPr>
          <p:cNvPr id="15" name="Grafik 14" descr="Ein Bild, das Natur, Mond, Krater, Astronomie enthält.&#10;&#10;KI-generierte Inhalte können fehlerhaft sein.">
            <a:extLst>
              <a:ext uri="{FF2B5EF4-FFF2-40B4-BE49-F238E27FC236}">
                <a16:creationId xmlns:a16="http://schemas.microsoft.com/office/drawing/2014/main" id="{80A235FE-1712-FDE1-6A2A-F41C50B9D959}"/>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2761888" flipH="1">
            <a:off x="6440789" y="4599128"/>
            <a:ext cx="849248" cy="540368"/>
          </a:xfrm>
          <a:prstGeom prst="rect">
            <a:avLst/>
          </a:prstGeom>
        </p:spPr>
      </p:pic>
      <p:sp>
        <p:nvSpPr>
          <p:cNvPr id="16" name="Textfeld 15">
            <a:extLst>
              <a:ext uri="{FF2B5EF4-FFF2-40B4-BE49-F238E27FC236}">
                <a16:creationId xmlns:a16="http://schemas.microsoft.com/office/drawing/2014/main" id="{85B1720C-2762-1173-452A-2E2C39B410BF}"/>
              </a:ext>
            </a:extLst>
          </p:cNvPr>
          <p:cNvSpPr txBox="1"/>
          <p:nvPr/>
        </p:nvSpPr>
        <p:spPr>
          <a:xfrm>
            <a:off x="1116301" y="1880484"/>
            <a:ext cx="1354858" cy="369332"/>
          </a:xfrm>
          <a:prstGeom prst="rect">
            <a:avLst/>
          </a:prstGeom>
          <a:noFill/>
        </p:spPr>
        <p:txBody>
          <a:bodyPr wrap="none" rtlCol="0">
            <a:spAutoFit/>
          </a:bodyPr>
          <a:lstStyle/>
          <a:p>
            <a:r>
              <a:rPr lang="de-DE" dirty="0"/>
              <a:t>8 Planeten</a:t>
            </a:r>
          </a:p>
        </p:txBody>
      </p:sp>
      <p:sp>
        <p:nvSpPr>
          <p:cNvPr id="18" name="Textfeld 17">
            <a:extLst>
              <a:ext uri="{FF2B5EF4-FFF2-40B4-BE49-F238E27FC236}">
                <a16:creationId xmlns:a16="http://schemas.microsoft.com/office/drawing/2014/main" id="{7571FB51-3E93-0C27-6FCA-C04A4301EC9E}"/>
              </a:ext>
            </a:extLst>
          </p:cNvPr>
          <p:cNvSpPr txBox="1"/>
          <p:nvPr/>
        </p:nvSpPr>
        <p:spPr>
          <a:xfrm>
            <a:off x="696145" y="4461619"/>
            <a:ext cx="1566454" cy="369332"/>
          </a:xfrm>
          <a:prstGeom prst="rect">
            <a:avLst/>
          </a:prstGeom>
          <a:noFill/>
        </p:spPr>
        <p:txBody>
          <a:bodyPr wrap="none" rtlCol="0">
            <a:spAutoFit/>
          </a:bodyPr>
          <a:lstStyle/>
          <a:p>
            <a:r>
              <a:rPr lang="de-DE" dirty="0"/>
              <a:t>300+ Monde</a:t>
            </a:r>
          </a:p>
        </p:txBody>
      </p:sp>
      <p:sp>
        <p:nvSpPr>
          <p:cNvPr id="19" name="Textfeld 18">
            <a:extLst>
              <a:ext uri="{FF2B5EF4-FFF2-40B4-BE49-F238E27FC236}">
                <a16:creationId xmlns:a16="http://schemas.microsoft.com/office/drawing/2014/main" id="{DDC17AB3-0B3E-8C80-1043-6C26E6F03D6B}"/>
              </a:ext>
            </a:extLst>
          </p:cNvPr>
          <p:cNvSpPr txBox="1"/>
          <p:nvPr/>
        </p:nvSpPr>
        <p:spPr>
          <a:xfrm>
            <a:off x="9410296" y="1661669"/>
            <a:ext cx="2018501" cy="369332"/>
          </a:xfrm>
          <a:prstGeom prst="rect">
            <a:avLst/>
          </a:prstGeom>
          <a:noFill/>
        </p:spPr>
        <p:txBody>
          <a:bodyPr wrap="none" rtlCol="0">
            <a:spAutoFit/>
          </a:bodyPr>
          <a:lstStyle/>
          <a:p>
            <a:r>
              <a:rPr lang="de-DE" dirty="0"/>
              <a:t>5 Zwergplaneten</a:t>
            </a:r>
          </a:p>
        </p:txBody>
      </p:sp>
      <p:sp>
        <p:nvSpPr>
          <p:cNvPr id="20" name="Textfeld 19">
            <a:extLst>
              <a:ext uri="{FF2B5EF4-FFF2-40B4-BE49-F238E27FC236}">
                <a16:creationId xmlns:a16="http://schemas.microsoft.com/office/drawing/2014/main" id="{ABB89E1B-2CCF-7C54-9A1F-415298A50B3A}"/>
              </a:ext>
            </a:extLst>
          </p:cNvPr>
          <p:cNvSpPr txBox="1"/>
          <p:nvPr/>
        </p:nvSpPr>
        <p:spPr>
          <a:xfrm>
            <a:off x="8393248" y="4861824"/>
            <a:ext cx="3111749" cy="646331"/>
          </a:xfrm>
          <a:prstGeom prst="rect">
            <a:avLst/>
          </a:prstGeom>
          <a:noFill/>
        </p:spPr>
        <p:txBody>
          <a:bodyPr wrap="none" rtlCol="0">
            <a:spAutoFit/>
          </a:bodyPr>
          <a:lstStyle/>
          <a:p>
            <a:r>
              <a:rPr lang="de-DE" dirty="0"/>
              <a:t>ca. 1,4 Millionen Asteroiden</a:t>
            </a:r>
            <a:br>
              <a:rPr lang="de-DE" dirty="0"/>
            </a:br>
            <a:r>
              <a:rPr lang="de-DE" dirty="0"/>
              <a:t>ca. 4000 Kometen</a:t>
            </a:r>
          </a:p>
        </p:txBody>
      </p:sp>
      <p:cxnSp>
        <p:nvCxnSpPr>
          <p:cNvPr id="22" name="Gerader Verbinder 21">
            <a:extLst>
              <a:ext uri="{FF2B5EF4-FFF2-40B4-BE49-F238E27FC236}">
                <a16:creationId xmlns:a16="http://schemas.microsoft.com/office/drawing/2014/main" id="{27B1C7CF-FDA9-70F2-2803-F2AD29DE1E75}"/>
              </a:ext>
            </a:extLst>
          </p:cNvPr>
          <p:cNvCxnSpPr>
            <a:cxnSpLocks/>
          </p:cNvCxnSpPr>
          <p:nvPr/>
        </p:nvCxnSpPr>
        <p:spPr>
          <a:xfrm flipH="1" flipV="1">
            <a:off x="2362200" y="2309417"/>
            <a:ext cx="917399" cy="338533"/>
          </a:xfrm>
          <a:prstGeom prst="line">
            <a:avLst/>
          </a:prstGeom>
        </p:spPr>
        <p:style>
          <a:lnRef idx="2">
            <a:schemeClr val="dk1"/>
          </a:lnRef>
          <a:fillRef idx="0">
            <a:schemeClr val="dk1"/>
          </a:fillRef>
          <a:effectRef idx="1">
            <a:schemeClr val="dk1"/>
          </a:effectRef>
          <a:fontRef idx="minor">
            <a:schemeClr val="tx1"/>
          </a:fontRef>
        </p:style>
      </p:cxnSp>
      <p:cxnSp>
        <p:nvCxnSpPr>
          <p:cNvPr id="23" name="Gerader Verbinder 22">
            <a:extLst>
              <a:ext uri="{FF2B5EF4-FFF2-40B4-BE49-F238E27FC236}">
                <a16:creationId xmlns:a16="http://schemas.microsoft.com/office/drawing/2014/main" id="{D827A18E-D50C-872A-84CC-870F3038B78F}"/>
              </a:ext>
            </a:extLst>
          </p:cNvPr>
          <p:cNvCxnSpPr>
            <a:cxnSpLocks/>
          </p:cNvCxnSpPr>
          <p:nvPr/>
        </p:nvCxnSpPr>
        <p:spPr>
          <a:xfrm flipH="1">
            <a:off x="2086811" y="3963981"/>
            <a:ext cx="895828" cy="398134"/>
          </a:xfrm>
          <a:prstGeom prst="line">
            <a:avLst/>
          </a:prstGeom>
        </p:spPr>
        <p:style>
          <a:lnRef idx="2">
            <a:schemeClr val="dk1"/>
          </a:lnRef>
          <a:fillRef idx="0">
            <a:schemeClr val="dk1"/>
          </a:fillRef>
          <a:effectRef idx="1">
            <a:schemeClr val="dk1"/>
          </a:effectRef>
          <a:fontRef idx="minor">
            <a:schemeClr val="tx1"/>
          </a:fontRef>
        </p:style>
      </p:cxnSp>
      <p:cxnSp>
        <p:nvCxnSpPr>
          <p:cNvPr id="34" name="Gerader Verbinder 33">
            <a:extLst>
              <a:ext uri="{FF2B5EF4-FFF2-40B4-BE49-F238E27FC236}">
                <a16:creationId xmlns:a16="http://schemas.microsoft.com/office/drawing/2014/main" id="{EFC361E2-B23D-EA4A-EFDE-F0CF372F9400}"/>
              </a:ext>
            </a:extLst>
          </p:cNvPr>
          <p:cNvCxnSpPr>
            <a:cxnSpLocks/>
          </p:cNvCxnSpPr>
          <p:nvPr/>
        </p:nvCxnSpPr>
        <p:spPr>
          <a:xfrm flipV="1">
            <a:off x="8600271" y="2135787"/>
            <a:ext cx="1020550" cy="491761"/>
          </a:xfrm>
          <a:prstGeom prst="line">
            <a:avLst/>
          </a:prstGeom>
        </p:spPr>
        <p:style>
          <a:lnRef idx="2">
            <a:schemeClr val="dk1"/>
          </a:lnRef>
          <a:fillRef idx="0">
            <a:schemeClr val="dk1"/>
          </a:fillRef>
          <a:effectRef idx="1">
            <a:schemeClr val="dk1"/>
          </a:effectRef>
          <a:fontRef idx="minor">
            <a:schemeClr val="tx1"/>
          </a:fontRef>
        </p:style>
      </p:cxnSp>
      <p:cxnSp>
        <p:nvCxnSpPr>
          <p:cNvPr id="42" name="Gerader Verbinder 41">
            <a:extLst>
              <a:ext uri="{FF2B5EF4-FFF2-40B4-BE49-F238E27FC236}">
                <a16:creationId xmlns:a16="http://schemas.microsoft.com/office/drawing/2014/main" id="{83404A6D-1E48-2B79-662B-22EB5F376C96}"/>
              </a:ext>
            </a:extLst>
          </p:cNvPr>
          <p:cNvCxnSpPr>
            <a:cxnSpLocks/>
          </p:cNvCxnSpPr>
          <p:nvPr/>
        </p:nvCxnSpPr>
        <p:spPr>
          <a:xfrm>
            <a:off x="7361257" y="4919843"/>
            <a:ext cx="890568" cy="236357"/>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07167962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D5F1827C-DE22-783A-6512-6BEFF00FACB3}"/>
            </a:ext>
          </a:extLst>
        </p:cNvPr>
        <p:cNvGrpSpPr/>
        <p:nvPr/>
      </p:nvGrpSpPr>
      <p:grpSpPr>
        <a:xfrm>
          <a:off x="0" y="0"/>
          <a:ext cx="0" cy="0"/>
          <a:chOff x="0" y="0"/>
          <a:chExt cx="0" cy="0"/>
        </a:xfrm>
      </p:grpSpPr>
      <p:sp>
        <p:nvSpPr>
          <p:cNvPr id="4" name="Titel 3">
            <a:extLst>
              <a:ext uri="{FF2B5EF4-FFF2-40B4-BE49-F238E27FC236}">
                <a16:creationId xmlns:a16="http://schemas.microsoft.com/office/drawing/2014/main" id="{6517BB86-1BFC-D178-5AEB-11EA8A40C8A0}"/>
              </a:ext>
            </a:extLst>
          </p:cNvPr>
          <p:cNvSpPr>
            <a:spLocks noGrp="1"/>
          </p:cNvSpPr>
          <p:nvPr>
            <p:ph type="title"/>
          </p:nvPr>
        </p:nvSpPr>
        <p:spPr>
          <a:xfrm>
            <a:off x="5118698" y="385110"/>
            <a:ext cx="1954602" cy="1009563"/>
          </a:xfrm>
        </p:spPr>
        <p:txBody>
          <a:bodyPr/>
          <a:lstStyle/>
          <a:p>
            <a:r>
              <a:rPr lang="de-DE" dirty="0"/>
              <a:t>Fazit</a:t>
            </a:r>
          </a:p>
        </p:txBody>
      </p:sp>
      <p:sp>
        <p:nvSpPr>
          <p:cNvPr id="5" name="Rechteck 4">
            <a:extLst>
              <a:ext uri="{FF2B5EF4-FFF2-40B4-BE49-F238E27FC236}">
                <a16:creationId xmlns:a16="http://schemas.microsoft.com/office/drawing/2014/main" id="{95AB6F77-D0D3-7FC8-17D8-C60DBCE40A86}"/>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6" name="Rechteck 5">
            <a:extLst>
              <a:ext uri="{FF2B5EF4-FFF2-40B4-BE49-F238E27FC236}">
                <a16:creationId xmlns:a16="http://schemas.microsoft.com/office/drawing/2014/main" id="{1D611568-9165-6333-5702-5BE17B39D5FC}"/>
              </a:ext>
            </a:extLst>
          </p:cNvPr>
          <p:cNvSpPr/>
          <p:nvPr/>
        </p:nvSpPr>
        <p:spPr>
          <a:xfrm>
            <a:off x="12219433" y="6258318"/>
            <a:ext cx="45719"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7" name="Gerader Verbinder 6">
            <a:extLst>
              <a:ext uri="{FF2B5EF4-FFF2-40B4-BE49-F238E27FC236}">
                <a16:creationId xmlns:a16="http://schemas.microsoft.com/office/drawing/2014/main" id="{BD7FE816-C54A-61A0-12B7-56CDCB8C2400}"/>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8" name="Rechteck 7">
            <a:extLst>
              <a:ext uri="{FF2B5EF4-FFF2-40B4-BE49-F238E27FC236}">
                <a16:creationId xmlns:a16="http://schemas.microsoft.com/office/drawing/2014/main" id="{081A12D1-1DC9-EE98-D6CA-D1832C8C59DD}"/>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9" name="Rechteck 8">
            <a:extLst>
              <a:ext uri="{FF2B5EF4-FFF2-40B4-BE49-F238E27FC236}">
                <a16:creationId xmlns:a16="http://schemas.microsoft.com/office/drawing/2014/main" id="{7195C8A5-9F6D-FDD5-4644-4AE80DBB3C54}"/>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10" name="Rechteck 9">
            <a:extLst>
              <a:ext uri="{FF2B5EF4-FFF2-40B4-BE49-F238E27FC236}">
                <a16:creationId xmlns:a16="http://schemas.microsoft.com/office/drawing/2014/main" id="{711EB0BE-C984-FBF6-9DC8-829D62F82C85}"/>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11" name="Rechteck 10">
            <a:extLst>
              <a:ext uri="{FF2B5EF4-FFF2-40B4-BE49-F238E27FC236}">
                <a16:creationId xmlns:a16="http://schemas.microsoft.com/office/drawing/2014/main" id="{87E3230F-1595-F2E1-852B-45F74515D841}"/>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12" name="Rechteck 11">
            <a:extLst>
              <a:ext uri="{FF2B5EF4-FFF2-40B4-BE49-F238E27FC236}">
                <a16:creationId xmlns:a16="http://schemas.microsoft.com/office/drawing/2014/main" id="{FF219C8B-2394-8A0A-2A3C-344FD52A61CC}"/>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13" name="Rechteck 12">
            <a:extLst>
              <a:ext uri="{FF2B5EF4-FFF2-40B4-BE49-F238E27FC236}">
                <a16:creationId xmlns:a16="http://schemas.microsoft.com/office/drawing/2014/main" id="{65EB959F-9FDE-D899-E1BA-58BAB3EAF47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17" name="Inhaltsplatzhalter 5">
            <a:extLst>
              <a:ext uri="{FF2B5EF4-FFF2-40B4-BE49-F238E27FC236}">
                <a16:creationId xmlns:a16="http://schemas.microsoft.com/office/drawing/2014/main" id="{DC7151F4-9BD9-969F-6EFB-B34407F20BC6}"/>
              </a:ext>
            </a:extLst>
          </p:cNvPr>
          <p:cNvSpPr>
            <a:spLocks noGrp="1"/>
          </p:cNvSpPr>
          <p:nvPr>
            <p:ph idx="1"/>
          </p:nvPr>
        </p:nvSpPr>
        <p:spPr>
          <a:xfrm>
            <a:off x="292100" y="2228429"/>
            <a:ext cx="5524496" cy="3638966"/>
          </a:xfrm>
        </p:spPr>
        <p:txBody>
          <a:bodyPr anchor="ctr"/>
          <a:lstStyle/>
          <a:p>
            <a:pPr marL="0" indent="0" algn="ctr">
              <a:buNone/>
            </a:pPr>
            <a:r>
              <a:rPr lang="de-DE" b="1" dirty="0"/>
              <a:t>Nächste ≈ 100 Millionen Jahre</a:t>
            </a:r>
          </a:p>
          <a:p>
            <a:pPr marL="0" indent="0" algn="ctr">
              <a:buNone/>
            </a:pPr>
            <a:endParaRPr lang="de-DE" dirty="0"/>
          </a:p>
          <a:p>
            <a:r>
              <a:rPr lang="de-DE" sz="1800" dirty="0"/>
              <a:t>Quasiperiodische Planetenbahnen</a:t>
            </a:r>
          </a:p>
          <a:p>
            <a:pPr lvl="1"/>
            <a:r>
              <a:rPr lang="de-DE" sz="1600" dirty="0"/>
              <a:t>Keine Kollisionen &amp; Auswürfe</a:t>
            </a:r>
          </a:p>
          <a:p>
            <a:r>
              <a:rPr lang="de-DE" sz="1800" dirty="0"/>
              <a:t>Kleine Unsicherheiten von Asteroiden &amp; Kometen</a:t>
            </a:r>
          </a:p>
          <a:p>
            <a:pPr lvl="1"/>
            <a:r>
              <a:rPr lang="de-DE" sz="1600" dirty="0"/>
              <a:t>Allerdings &gt; 96% aller NEAs bereits bekannt</a:t>
            </a:r>
          </a:p>
          <a:p>
            <a:pPr lvl="1"/>
            <a:r>
              <a:rPr lang="de-DE" sz="1600" dirty="0"/>
              <a:t>Ablenkbar und Berechenbar</a:t>
            </a:r>
          </a:p>
          <a:p>
            <a:r>
              <a:rPr lang="de-DE" sz="1800" dirty="0"/>
              <a:t>Hohe Vorhersagbarkeit in naher Zukunft</a:t>
            </a:r>
          </a:p>
        </p:txBody>
      </p:sp>
      <p:cxnSp>
        <p:nvCxnSpPr>
          <p:cNvPr id="18" name="Gerader Verbinder 17">
            <a:extLst>
              <a:ext uri="{FF2B5EF4-FFF2-40B4-BE49-F238E27FC236}">
                <a16:creationId xmlns:a16="http://schemas.microsoft.com/office/drawing/2014/main" id="{7693E8C9-DDF9-0AA5-EED0-D1283F0833DB}"/>
              </a:ext>
            </a:extLst>
          </p:cNvPr>
          <p:cNvCxnSpPr>
            <a:cxnSpLocks/>
          </p:cNvCxnSpPr>
          <p:nvPr/>
        </p:nvCxnSpPr>
        <p:spPr>
          <a:xfrm>
            <a:off x="6095999" y="1842872"/>
            <a:ext cx="0" cy="4410075"/>
          </a:xfrm>
          <a:prstGeom prst="line">
            <a:avLst/>
          </a:prstGeom>
          <a:ln w="12700">
            <a:solidFill>
              <a:schemeClr val="tx1">
                <a:lumMod val="50000"/>
                <a:lumOff val="50000"/>
              </a:schemeClr>
            </a:solidFill>
          </a:ln>
        </p:spPr>
        <p:style>
          <a:lnRef idx="2">
            <a:schemeClr val="accent1"/>
          </a:lnRef>
          <a:fillRef idx="0">
            <a:schemeClr val="accent1"/>
          </a:fillRef>
          <a:effectRef idx="1">
            <a:schemeClr val="accent1"/>
          </a:effectRef>
          <a:fontRef idx="minor">
            <a:schemeClr val="tx1"/>
          </a:fontRef>
        </p:style>
      </p:cxnSp>
      <p:sp>
        <p:nvSpPr>
          <p:cNvPr id="19" name="Inhaltsplatzhalter 5">
            <a:extLst>
              <a:ext uri="{FF2B5EF4-FFF2-40B4-BE49-F238E27FC236}">
                <a16:creationId xmlns:a16="http://schemas.microsoft.com/office/drawing/2014/main" id="{288177A8-3766-CBE8-CCD9-B2A1ADEB1814}"/>
              </a:ext>
            </a:extLst>
          </p:cNvPr>
          <p:cNvSpPr txBox="1">
            <a:spLocks/>
          </p:cNvSpPr>
          <p:nvPr/>
        </p:nvSpPr>
        <p:spPr>
          <a:xfrm>
            <a:off x="6464303" y="2228426"/>
            <a:ext cx="5333995" cy="3638969"/>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2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lgn="ctr">
              <a:buNone/>
            </a:pPr>
            <a:r>
              <a:rPr lang="de-DE" b="1" dirty="0"/>
              <a:t>100 Millionen – 5 Milliarden Jahre</a:t>
            </a:r>
          </a:p>
          <a:p>
            <a:pPr marL="0" indent="0" algn="ctr">
              <a:buNone/>
            </a:pPr>
            <a:endParaRPr lang="de-DE" dirty="0"/>
          </a:p>
          <a:p>
            <a:r>
              <a:rPr lang="de-DE" sz="1800" dirty="0"/>
              <a:t>Chaotische Effekte</a:t>
            </a:r>
          </a:p>
          <a:p>
            <a:pPr lvl="1"/>
            <a:r>
              <a:rPr lang="de-DE" sz="1600" dirty="0"/>
              <a:t>Nur noch statistische Aussagen möglich</a:t>
            </a:r>
          </a:p>
          <a:p>
            <a:pPr lvl="1"/>
            <a:r>
              <a:rPr lang="de-DE" sz="1600" dirty="0"/>
              <a:t>0,38mm Änderung</a:t>
            </a:r>
            <a:br>
              <a:rPr lang="de-DE" sz="1600" dirty="0"/>
            </a:br>
            <a:r>
              <a:rPr lang="de-DE" sz="1600" dirty="0"/>
              <a:t>-&gt; völlig andere Bahnen nach ≈ 200 Myr</a:t>
            </a:r>
          </a:p>
          <a:p>
            <a:r>
              <a:rPr lang="de-DE" sz="1800" dirty="0"/>
              <a:t>Unvorhersagbare Sterneneinflüsse</a:t>
            </a:r>
          </a:p>
          <a:p>
            <a:r>
              <a:rPr lang="de-DE" sz="1800" dirty="0"/>
              <a:t>Lebenszyklus der Sonne sicher bekannt</a:t>
            </a:r>
          </a:p>
          <a:p>
            <a:r>
              <a:rPr lang="de-DE" sz="1800" dirty="0"/>
              <a:t>Vorhersagbarkeit nimmt mit der Zeit stark ab</a:t>
            </a:r>
          </a:p>
        </p:txBody>
      </p:sp>
      <p:cxnSp>
        <p:nvCxnSpPr>
          <p:cNvPr id="20" name="Gerader Verbinder 19">
            <a:extLst>
              <a:ext uri="{FF2B5EF4-FFF2-40B4-BE49-F238E27FC236}">
                <a16:creationId xmlns:a16="http://schemas.microsoft.com/office/drawing/2014/main" id="{6466F02D-1214-1818-988F-248BA203CC58}"/>
              </a:ext>
            </a:extLst>
          </p:cNvPr>
          <p:cNvCxnSpPr>
            <a:cxnSpLocks/>
          </p:cNvCxnSpPr>
          <p:nvPr/>
        </p:nvCxnSpPr>
        <p:spPr>
          <a:xfrm>
            <a:off x="0" y="1842872"/>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94833878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BECFD7-B5FE-0D14-54F7-7903793677CB}"/>
            </a:ext>
          </a:extLst>
        </p:cNvPr>
        <p:cNvGrpSpPr/>
        <p:nvPr/>
      </p:nvGrpSpPr>
      <p:grpSpPr>
        <a:xfrm>
          <a:off x="0" y="0"/>
          <a:ext cx="0" cy="0"/>
          <a:chOff x="0" y="0"/>
          <a:chExt cx="0" cy="0"/>
        </a:xfrm>
      </p:grpSpPr>
      <p:sp>
        <p:nvSpPr>
          <p:cNvPr id="2" name="Inhaltsplatzhalter 1">
            <a:extLst>
              <a:ext uri="{FF2B5EF4-FFF2-40B4-BE49-F238E27FC236}">
                <a16:creationId xmlns:a16="http://schemas.microsoft.com/office/drawing/2014/main" id="{E975F829-14F0-7400-50C6-FD9EE9F34ACC}"/>
              </a:ext>
            </a:extLst>
          </p:cNvPr>
          <p:cNvSpPr>
            <a:spLocks noGrp="1"/>
          </p:cNvSpPr>
          <p:nvPr>
            <p:ph idx="1"/>
          </p:nvPr>
        </p:nvSpPr>
        <p:spPr>
          <a:xfrm>
            <a:off x="838200" y="1825624"/>
            <a:ext cx="10515600" cy="4647263"/>
          </a:xfrm>
        </p:spPr>
        <p:txBody>
          <a:bodyPr>
            <a:normAutofit/>
          </a:bodyPr>
          <a:lstStyle/>
          <a:p>
            <a:r>
              <a:rPr lang="de-DE" sz="1400" dirty="0">
                <a:hlinkClick r:id="rId2"/>
              </a:rPr>
              <a:t>https://doi.org/10.48550/arXiv.2012.05177</a:t>
            </a:r>
            <a:endParaRPr lang="de-DE" sz="1400" dirty="0"/>
          </a:p>
          <a:p>
            <a:r>
              <a:rPr lang="de-DE" sz="1400" dirty="0">
                <a:hlinkClick r:id="rId3"/>
              </a:rPr>
              <a:t>https://doi.org/10.48550/arXiv.0802.3371</a:t>
            </a:r>
            <a:endParaRPr lang="de-DE" sz="1400" dirty="0"/>
          </a:p>
          <a:p>
            <a:r>
              <a:rPr lang="de-DE" sz="1400" dirty="0">
                <a:hlinkClick r:id="rId4"/>
              </a:rPr>
              <a:t>https://doi.org/10.48550/arXiv.1209.5996</a:t>
            </a:r>
            <a:endParaRPr lang="de-DE" sz="1400" dirty="0"/>
          </a:p>
          <a:p>
            <a:r>
              <a:rPr lang="de-DE" sz="1400" dirty="0">
                <a:hlinkClick r:id="rId5"/>
              </a:rPr>
              <a:t>https://doi.org/10.48550/arXiv.1705.00527</a:t>
            </a:r>
            <a:endParaRPr lang="de-DE" sz="1400" dirty="0"/>
          </a:p>
          <a:p>
            <a:r>
              <a:rPr lang="de-DE" sz="1400" dirty="0">
                <a:hlinkClick r:id="rId6"/>
              </a:rPr>
              <a:t>https://doi.org/10.48550/arXiv.1506.01084</a:t>
            </a:r>
            <a:endParaRPr lang="de-DE" sz="1400" dirty="0"/>
          </a:p>
          <a:p>
            <a:r>
              <a:rPr lang="de-DE" sz="1400" dirty="0">
                <a:hlinkClick r:id="rId7"/>
              </a:rPr>
              <a:t>https://zenodo.org/records/4299102</a:t>
            </a:r>
            <a:endParaRPr lang="de-DE" sz="1400" dirty="0"/>
          </a:p>
          <a:p>
            <a:r>
              <a:rPr lang="de-DE" sz="1400" dirty="0">
                <a:hlinkClick r:id="rId8"/>
              </a:rPr>
              <a:t>https://doi.org/10.1051/0004-6361/202140989</a:t>
            </a:r>
            <a:endParaRPr lang="de-DE" sz="1400" dirty="0"/>
          </a:p>
          <a:p>
            <a:endParaRPr lang="de-DE" sz="1400" dirty="0"/>
          </a:p>
          <a:p>
            <a:r>
              <a:rPr lang="de-DE" sz="1400" dirty="0">
                <a:hlinkClick r:id="rId9"/>
              </a:rPr>
              <a:t>https://orbital-mechanics.space/</a:t>
            </a:r>
            <a:endParaRPr lang="de-DE" sz="1400" dirty="0"/>
          </a:p>
          <a:p>
            <a:r>
              <a:rPr lang="de-DE" sz="1400" dirty="0">
                <a:hlinkClick r:id="rId10"/>
              </a:rPr>
              <a:t>https://rebound.readthedocs.io/en/latest/integrators/#whfast</a:t>
            </a:r>
            <a:endParaRPr lang="de-DE" sz="1400" dirty="0"/>
          </a:p>
          <a:p>
            <a:r>
              <a:rPr lang="de-DE" sz="1400" dirty="0">
                <a:hlinkClick r:id="rId11"/>
              </a:rPr>
              <a:t>https://eyes.nasa.gov/apps/solar-system/</a:t>
            </a:r>
            <a:endParaRPr lang="de-DE" sz="1400" dirty="0"/>
          </a:p>
          <a:p>
            <a:r>
              <a:rPr lang="de-DE" sz="1400" dirty="0">
                <a:hlinkClick r:id="rId12"/>
              </a:rPr>
              <a:t>https://science.nasa.gov/solar-system/</a:t>
            </a:r>
            <a:endParaRPr lang="de-DE" sz="1400" dirty="0"/>
          </a:p>
          <a:p>
            <a:r>
              <a:rPr lang="de-DE" sz="1400" dirty="0">
                <a:hlinkClick r:id="rId13"/>
              </a:rPr>
              <a:t>https://ssd.jpl.nasa.gov/horizons/app.html</a:t>
            </a:r>
            <a:endParaRPr lang="de-DE" sz="1400" dirty="0"/>
          </a:p>
        </p:txBody>
      </p:sp>
      <p:sp>
        <p:nvSpPr>
          <p:cNvPr id="4" name="Titel 3">
            <a:extLst>
              <a:ext uri="{FF2B5EF4-FFF2-40B4-BE49-F238E27FC236}">
                <a16:creationId xmlns:a16="http://schemas.microsoft.com/office/drawing/2014/main" id="{84C61B5C-FF96-B5D6-9F62-83052E56BEB8}"/>
              </a:ext>
            </a:extLst>
          </p:cNvPr>
          <p:cNvSpPr>
            <a:spLocks noGrp="1"/>
          </p:cNvSpPr>
          <p:nvPr>
            <p:ph type="title"/>
          </p:nvPr>
        </p:nvSpPr>
        <p:spPr>
          <a:xfrm>
            <a:off x="4854844" y="385113"/>
            <a:ext cx="2482309" cy="1009563"/>
          </a:xfrm>
        </p:spPr>
        <p:txBody>
          <a:bodyPr/>
          <a:lstStyle/>
          <a:p>
            <a:r>
              <a:rPr lang="de-DE" dirty="0"/>
              <a:t>Quellen</a:t>
            </a:r>
          </a:p>
        </p:txBody>
      </p:sp>
      <p:sp>
        <p:nvSpPr>
          <p:cNvPr id="23" name="Rechteck 22">
            <a:extLst>
              <a:ext uri="{FF2B5EF4-FFF2-40B4-BE49-F238E27FC236}">
                <a16:creationId xmlns:a16="http://schemas.microsoft.com/office/drawing/2014/main" id="{8515A219-C82A-B6D0-E1AD-8E92B1AB7C86}"/>
              </a:ext>
            </a:extLst>
          </p:cNvPr>
          <p:cNvSpPr/>
          <p:nvPr/>
        </p:nvSpPr>
        <p:spPr>
          <a:xfrm>
            <a:off x="-1" y="6916683"/>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4" name="Rechteck 23">
            <a:extLst>
              <a:ext uri="{FF2B5EF4-FFF2-40B4-BE49-F238E27FC236}">
                <a16:creationId xmlns:a16="http://schemas.microsoft.com/office/drawing/2014/main" id="{9FB1D2D8-2601-EC51-2AC6-0D260BF03A8B}"/>
              </a:ext>
            </a:extLst>
          </p:cNvPr>
          <p:cNvSpPr/>
          <p:nvPr/>
        </p:nvSpPr>
        <p:spPr>
          <a:xfrm>
            <a:off x="12219433" y="6916686"/>
            <a:ext cx="45719"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5" name="Gerader Verbinder 24">
            <a:extLst>
              <a:ext uri="{FF2B5EF4-FFF2-40B4-BE49-F238E27FC236}">
                <a16:creationId xmlns:a16="http://schemas.microsoft.com/office/drawing/2014/main" id="{0497C6C3-6774-D585-E4DD-E51EFE4BBD11}"/>
              </a:ext>
            </a:extLst>
          </p:cNvPr>
          <p:cNvCxnSpPr>
            <a:cxnSpLocks/>
          </p:cNvCxnSpPr>
          <p:nvPr/>
        </p:nvCxnSpPr>
        <p:spPr>
          <a:xfrm>
            <a:off x="0" y="6911315"/>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6" name="Rechteck 25">
            <a:extLst>
              <a:ext uri="{FF2B5EF4-FFF2-40B4-BE49-F238E27FC236}">
                <a16:creationId xmlns:a16="http://schemas.microsoft.com/office/drawing/2014/main" id="{AAE3481A-CF79-0066-DAB7-10349739685E}"/>
              </a:ext>
            </a:extLst>
          </p:cNvPr>
          <p:cNvSpPr/>
          <p:nvPr/>
        </p:nvSpPr>
        <p:spPr>
          <a:xfrm>
            <a:off x="4061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7" name="Rechteck 26">
            <a:extLst>
              <a:ext uri="{FF2B5EF4-FFF2-40B4-BE49-F238E27FC236}">
                <a16:creationId xmlns:a16="http://schemas.microsoft.com/office/drawing/2014/main" id="{679322F1-ECA6-B038-54DF-7FF862E4198E}"/>
              </a:ext>
            </a:extLst>
          </p:cNvPr>
          <p:cNvSpPr/>
          <p:nvPr/>
        </p:nvSpPr>
        <p:spPr>
          <a:xfrm>
            <a:off x="6095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8" name="Rechteck 27">
            <a:extLst>
              <a:ext uri="{FF2B5EF4-FFF2-40B4-BE49-F238E27FC236}">
                <a16:creationId xmlns:a16="http://schemas.microsoft.com/office/drawing/2014/main" id="{53F3FBF5-95D5-C6C5-4256-B8148E521DFA}"/>
              </a:ext>
            </a:extLst>
          </p:cNvPr>
          <p:cNvSpPr/>
          <p:nvPr/>
        </p:nvSpPr>
        <p:spPr>
          <a:xfrm>
            <a:off x="8124000"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9" name="Rechteck 28">
            <a:extLst>
              <a:ext uri="{FF2B5EF4-FFF2-40B4-BE49-F238E27FC236}">
                <a16:creationId xmlns:a16="http://schemas.microsoft.com/office/drawing/2014/main" id="{20D03966-47BA-7C51-E21B-F0A226389FA3}"/>
              </a:ext>
            </a:extLst>
          </p:cNvPr>
          <p:cNvSpPr/>
          <p:nvPr/>
        </p:nvSpPr>
        <p:spPr>
          <a:xfrm>
            <a:off x="10158000"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30" name="Rechteck 29">
            <a:extLst>
              <a:ext uri="{FF2B5EF4-FFF2-40B4-BE49-F238E27FC236}">
                <a16:creationId xmlns:a16="http://schemas.microsoft.com/office/drawing/2014/main" id="{614725C0-9A0D-3FCF-2F9F-6990EEFC6ECA}"/>
              </a:ext>
            </a:extLst>
          </p:cNvPr>
          <p:cNvSpPr/>
          <p:nvPr/>
        </p:nvSpPr>
        <p:spPr>
          <a:xfrm>
            <a:off x="-1"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31" name="Rechteck 30">
            <a:extLst>
              <a:ext uri="{FF2B5EF4-FFF2-40B4-BE49-F238E27FC236}">
                <a16:creationId xmlns:a16="http://schemas.microsoft.com/office/drawing/2014/main" id="{244EE6C8-2684-5BFD-8086-B2886B74BB4F}"/>
              </a:ext>
            </a:extLst>
          </p:cNvPr>
          <p:cNvSpPr/>
          <p:nvPr/>
        </p:nvSpPr>
        <p:spPr>
          <a:xfrm>
            <a:off x="2033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Tree>
    <p:extLst>
      <p:ext uri="{BB962C8B-B14F-4D97-AF65-F5344CB8AC3E}">
        <p14:creationId xmlns:p14="http://schemas.microsoft.com/office/powerpoint/2010/main" val="1127325346"/>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Inhaltsplatzhalter 1">
            <a:extLst>
              <a:ext uri="{FF2B5EF4-FFF2-40B4-BE49-F238E27FC236}">
                <a16:creationId xmlns:a16="http://schemas.microsoft.com/office/drawing/2014/main" id="{5BA20CB6-FFEC-E6EE-C1D7-AA3D443B7DEC}"/>
              </a:ext>
            </a:extLst>
          </p:cNvPr>
          <p:cNvSpPr>
            <a:spLocks noGrp="1"/>
          </p:cNvSpPr>
          <p:nvPr>
            <p:ph idx="1"/>
          </p:nvPr>
        </p:nvSpPr>
        <p:spPr>
          <a:xfrm>
            <a:off x="838200" y="1825624"/>
            <a:ext cx="10515600" cy="4647263"/>
          </a:xfrm>
        </p:spPr>
        <p:txBody>
          <a:bodyPr>
            <a:normAutofit fontScale="92500" lnSpcReduction="10000"/>
          </a:bodyPr>
          <a:lstStyle/>
          <a:p>
            <a:r>
              <a:rPr lang="de-DE" sz="900" dirty="0">
                <a:hlinkClick r:id="rId2"/>
              </a:rPr>
              <a:t>https://en.wikipedia.org/wiki/Ergodicity</a:t>
            </a:r>
            <a:endParaRPr lang="de-DE" sz="900" dirty="0"/>
          </a:p>
          <a:p>
            <a:r>
              <a:rPr lang="de-DE" sz="900" dirty="0">
                <a:hlinkClick r:id="rId3"/>
              </a:rPr>
              <a:t>https://en.wikipedia.org/wiki/Two-body_problem</a:t>
            </a:r>
            <a:endParaRPr lang="de-DE" sz="900" dirty="0"/>
          </a:p>
          <a:p>
            <a:r>
              <a:rPr lang="de-DE" sz="900" dirty="0">
                <a:hlinkClick r:id="rId4"/>
              </a:rPr>
              <a:t>https://en.wikipedia.org/wiki/Three-body_problem</a:t>
            </a:r>
          </a:p>
          <a:p>
            <a:r>
              <a:rPr lang="de-DE" sz="900" dirty="0">
                <a:hlinkClick r:id="rId4"/>
              </a:rPr>
              <a:t>https://en.wikipedia.org/wiki/Liouville%E2%80%93Arnold_theorem</a:t>
            </a:r>
            <a:endParaRPr lang="de-DE" sz="900" dirty="0"/>
          </a:p>
          <a:p>
            <a:r>
              <a:rPr lang="de-DE" sz="900" dirty="0">
                <a:hlinkClick r:id="rId5"/>
              </a:rPr>
              <a:t>https://en.wikipedia.org/wiki/Orbital_resonance</a:t>
            </a:r>
            <a:endParaRPr lang="de-DE" sz="900" dirty="0"/>
          </a:p>
          <a:p>
            <a:r>
              <a:rPr lang="de-DE" sz="900" dirty="0">
                <a:hlinkClick r:id="rId6"/>
              </a:rPr>
              <a:t>https://en.wikipedia.org/wiki/Stability_of_the_Solar_System</a:t>
            </a:r>
            <a:endParaRPr lang="de-DE" sz="900" dirty="0"/>
          </a:p>
          <a:p>
            <a:r>
              <a:rPr lang="de-DE" sz="900" dirty="0">
                <a:hlinkClick r:id="rId7"/>
              </a:rPr>
              <a:t>https://en.wikipedia.org/wiki/Lagrange_point</a:t>
            </a:r>
            <a:endParaRPr lang="de-DE" sz="900" dirty="0"/>
          </a:p>
          <a:p>
            <a:r>
              <a:rPr lang="de-DE" sz="900" dirty="0">
                <a:hlinkClick r:id="rId8"/>
              </a:rPr>
              <a:t>https://en.wikipedia.org/wiki/Newton%27s_law_of_universal_gravitation</a:t>
            </a:r>
            <a:endParaRPr lang="de-DE" sz="900" dirty="0"/>
          </a:p>
          <a:p>
            <a:r>
              <a:rPr lang="de-DE" sz="900" dirty="0">
                <a:hlinkClick r:id="rId9"/>
              </a:rPr>
              <a:t>https://en.wikipedia.org/wiki/Orbital_period</a:t>
            </a:r>
            <a:endParaRPr lang="de-DE" sz="900" dirty="0"/>
          </a:p>
          <a:p>
            <a:r>
              <a:rPr lang="de-DE" sz="900" dirty="0">
                <a:hlinkClick r:id="rId10"/>
              </a:rPr>
              <a:t>https://en.wikipedia.org/wiki/Lyapunov_time</a:t>
            </a:r>
            <a:endParaRPr lang="de-DE" sz="900" dirty="0"/>
          </a:p>
          <a:p>
            <a:r>
              <a:rPr lang="de-DE" sz="900" dirty="0">
                <a:hlinkClick r:id="rId11"/>
              </a:rPr>
              <a:t>https://en.wikipedia.org/wiki/Dormand%E2%80%93Prince_method</a:t>
            </a:r>
            <a:endParaRPr lang="de-DE" sz="900" dirty="0"/>
          </a:p>
          <a:p>
            <a:r>
              <a:rPr lang="de-DE" sz="900" dirty="0">
                <a:hlinkClick r:id="rId12"/>
              </a:rPr>
              <a:t>https://en.wikipedia.org/wiki/Bessel_function</a:t>
            </a:r>
            <a:endParaRPr lang="de-DE" sz="900" dirty="0"/>
          </a:p>
          <a:p>
            <a:r>
              <a:rPr lang="de-DE" sz="900" dirty="0">
                <a:hlinkClick r:id="rId13"/>
              </a:rPr>
              <a:t>https://en.wikipedia.org/wiki/Kepler%27s_equation</a:t>
            </a:r>
            <a:endParaRPr lang="de-DE" sz="900" dirty="0"/>
          </a:p>
          <a:p>
            <a:r>
              <a:rPr lang="de-DE" sz="900" dirty="0">
                <a:hlinkClick r:id="rId14"/>
              </a:rPr>
              <a:t>https://en.wikipedia.org/wiki/Ellipse</a:t>
            </a:r>
            <a:endParaRPr lang="de-DE" sz="900" dirty="0"/>
          </a:p>
          <a:p>
            <a:r>
              <a:rPr lang="de-DE" sz="900" dirty="0">
                <a:hlinkClick r:id="rId15"/>
              </a:rPr>
              <a:t>https://en.wikipedia.org/wiki/Orbit_equation</a:t>
            </a:r>
            <a:endParaRPr lang="de-DE" sz="900" dirty="0"/>
          </a:p>
          <a:p>
            <a:r>
              <a:rPr lang="de-DE" sz="900" dirty="0">
                <a:hlinkClick r:id="rId16"/>
              </a:rPr>
              <a:t>https://en.wikipedia.org/wiki/Newton%27s_method</a:t>
            </a:r>
            <a:endParaRPr lang="de-DE" sz="900" dirty="0"/>
          </a:p>
          <a:p>
            <a:r>
              <a:rPr lang="de-DE" sz="900" dirty="0">
                <a:hlinkClick r:id="rId17"/>
              </a:rPr>
              <a:t>https://en.wikipedia.org/wiki/Hamiltonian_mechanics</a:t>
            </a:r>
            <a:endParaRPr lang="de-DE" sz="900" dirty="0"/>
          </a:p>
          <a:p>
            <a:r>
              <a:rPr lang="de-DE" sz="900" dirty="0">
                <a:hlinkClick r:id="rId18"/>
              </a:rPr>
              <a:t>https://en.wikipedia.org/wiki/Verlet_integration</a:t>
            </a:r>
            <a:endParaRPr lang="de-DE" sz="900" dirty="0"/>
          </a:p>
          <a:p>
            <a:r>
              <a:rPr lang="de-DE" sz="900" dirty="0">
                <a:hlinkClick r:id="rId19"/>
              </a:rPr>
              <a:t>https://en.wikipedia.org/wiki/Numerical_integration</a:t>
            </a:r>
            <a:endParaRPr lang="de-DE" sz="900" dirty="0"/>
          </a:p>
          <a:p>
            <a:r>
              <a:rPr lang="de-DE" sz="900" dirty="0">
                <a:hlinkClick r:id="rId20"/>
              </a:rPr>
              <a:t>https://en.wikipedia.org/wiki/Periodic_function</a:t>
            </a:r>
            <a:endParaRPr lang="de-DE" sz="900" dirty="0"/>
          </a:p>
        </p:txBody>
      </p:sp>
      <p:sp>
        <p:nvSpPr>
          <p:cNvPr id="4" name="Titel 3">
            <a:extLst>
              <a:ext uri="{FF2B5EF4-FFF2-40B4-BE49-F238E27FC236}">
                <a16:creationId xmlns:a16="http://schemas.microsoft.com/office/drawing/2014/main" id="{E11BE5C4-EB04-598B-8144-FF258ADC0596}"/>
              </a:ext>
            </a:extLst>
          </p:cNvPr>
          <p:cNvSpPr>
            <a:spLocks noGrp="1"/>
          </p:cNvSpPr>
          <p:nvPr>
            <p:ph type="title"/>
          </p:nvPr>
        </p:nvSpPr>
        <p:spPr>
          <a:xfrm>
            <a:off x="4854845" y="385113"/>
            <a:ext cx="2482309" cy="1009563"/>
          </a:xfrm>
        </p:spPr>
        <p:txBody>
          <a:bodyPr/>
          <a:lstStyle/>
          <a:p>
            <a:r>
              <a:rPr lang="de-DE" dirty="0"/>
              <a:t>Quellen</a:t>
            </a:r>
          </a:p>
        </p:txBody>
      </p:sp>
    </p:spTree>
    <p:extLst>
      <p:ext uri="{BB962C8B-B14F-4D97-AF65-F5344CB8AC3E}">
        <p14:creationId xmlns:p14="http://schemas.microsoft.com/office/powerpoint/2010/main" val="51136498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3F32EF6-6148-FF26-4193-EA33464FB1C1}"/>
            </a:ext>
          </a:extLst>
        </p:cNvPr>
        <p:cNvGrpSpPr/>
        <p:nvPr/>
      </p:nvGrpSpPr>
      <p:grpSpPr>
        <a:xfrm>
          <a:off x="0" y="0"/>
          <a:ext cx="0" cy="0"/>
          <a:chOff x="0" y="0"/>
          <a:chExt cx="0" cy="0"/>
        </a:xfrm>
      </p:grpSpPr>
      <p:sp>
        <p:nvSpPr>
          <p:cNvPr id="2" name="Inhaltsplatzhalter 1">
            <a:extLst>
              <a:ext uri="{FF2B5EF4-FFF2-40B4-BE49-F238E27FC236}">
                <a16:creationId xmlns:a16="http://schemas.microsoft.com/office/drawing/2014/main" id="{DA75FC7B-EAE7-48C3-F0F9-D91FDED2F09A}"/>
              </a:ext>
            </a:extLst>
          </p:cNvPr>
          <p:cNvSpPr>
            <a:spLocks noGrp="1"/>
          </p:cNvSpPr>
          <p:nvPr>
            <p:ph idx="1"/>
          </p:nvPr>
        </p:nvSpPr>
        <p:spPr>
          <a:xfrm>
            <a:off x="838200" y="1825624"/>
            <a:ext cx="10515600" cy="4647263"/>
          </a:xfrm>
        </p:spPr>
        <p:txBody>
          <a:bodyPr>
            <a:normAutofit/>
          </a:bodyPr>
          <a:lstStyle/>
          <a:p>
            <a:r>
              <a:rPr lang="de-DE" sz="1400" dirty="0"/>
              <a:t>Abb. 1: </a:t>
            </a:r>
            <a:r>
              <a:rPr lang="de-DE" sz="1400" dirty="0">
                <a:hlinkClick r:id="rId2"/>
              </a:rPr>
              <a:t>https://commons.wikimedia.org/wiki/File:Kepler%27s_equation_scheme_German.svg</a:t>
            </a:r>
            <a:endParaRPr lang="de-DE" sz="1400" dirty="0"/>
          </a:p>
          <a:p>
            <a:r>
              <a:rPr lang="de-DE" sz="1400" dirty="0"/>
              <a:t>Abb. 2: </a:t>
            </a:r>
            <a:r>
              <a:rPr lang="de-DE" sz="1400" dirty="0">
                <a:hlinkClick r:id="rId3"/>
              </a:rPr>
              <a:t>https://www.spektrum.de/news/asteroidenguertel-um-sonne-gesteinsbrocken-zwischen-jupiter-und-mars/982787</a:t>
            </a:r>
            <a:endParaRPr lang="de-DE" sz="1400" dirty="0"/>
          </a:p>
          <a:p>
            <a:r>
              <a:rPr lang="de-DE" sz="1400" dirty="0"/>
              <a:t>Abb. 3 &amp; 4: </a:t>
            </a:r>
            <a:r>
              <a:rPr lang="de-DE" sz="1400" dirty="0">
                <a:hlinkClick r:id="rId4"/>
              </a:rPr>
              <a:t>https://doi.org/10.48550/arXiv.0802.3371</a:t>
            </a:r>
            <a:endParaRPr lang="de-DE" sz="1400" dirty="0"/>
          </a:p>
          <a:p>
            <a:r>
              <a:rPr lang="de-DE" sz="1400" dirty="0"/>
              <a:t>Abb. 5: </a:t>
            </a:r>
            <a:r>
              <a:rPr lang="de-DE" sz="1400" dirty="0">
                <a:hlinkClick r:id="rId5"/>
              </a:rPr>
              <a:t>https://www.studysmarter.de/schule/physik/astronomie/sonne/</a:t>
            </a:r>
            <a:endParaRPr lang="de-DE" sz="1400" dirty="0"/>
          </a:p>
        </p:txBody>
      </p:sp>
      <p:sp>
        <p:nvSpPr>
          <p:cNvPr id="4" name="Titel 3">
            <a:extLst>
              <a:ext uri="{FF2B5EF4-FFF2-40B4-BE49-F238E27FC236}">
                <a16:creationId xmlns:a16="http://schemas.microsoft.com/office/drawing/2014/main" id="{CC3875A8-C897-7B8F-9E62-E0C28D9301FB}"/>
              </a:ext>
            </a:extLst>
          </p:cNvPr>
          <p:cNvSpPr>
            <a:spLocks noGrp="1"/>
          </p:cNvSpPr>
          <p:nvPr>
            <p:ph type="title"/>
          </p:nvPr>
        </p:nvSpPr>
        <p:spPr>
          <a:xfrm>
            <a:off x="4829184" y="385110"/>
            <a:ext cx="2482309" cy="1009563"/>
          </a:xfrm>
        </p:spPr>
        <p:txBody>
          <a:bodyPr/>
          <a:lstStyle/>
          <a:p>
            <a:r>
              <a:rPr lang="de-DE" dirty="0"/>
              <a:t>Quellen</a:t>
            </a:r>
          </a:p>
        </p:txBody>
      </p:sp>
      <p:sp>
        <p:nvSpPr>
          <p:cNvPr id="23" name="Rechteck 22">
            <a:extLst>
              <a:ext uri="{FF2B5EF4-FFF2-40B4-BE49-F238E27FC236}">
                <a16:creationId xmlns:a16="http://schemas.microsoft.com/office/drawing/2014/main" id="{D0B1BCE1-25FA-4E1F-B7ED-F0B13BB0CC51}"/>
              </a:ext>
            </a:extLst>
          </p:cNvPr>
          <p:cNvSpPr/>
          <p:nvPr/>
        </p:nvSpPr>
        <p:spPr>
          <a:xfrm>
            <a:off x="-1" y="6916683"/>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24" name="Rechteck 23">
            <a:extLst>
              <a:ext uri="{FF2B5EF4-FFF2-40B4-BE49-F238E27FC236}">
                <a16:creationId xmlns:a16="http://schemas.microsoft.com/office/drawing/2014/main" id="{4088CCA7-D806-4AB4-A922-963D5C489AD2}"/>
              </a:ext>
            </a:extLst>
          </p:cNvPr>
          <p:cNvSpPr/>
          <p:nvPr/>
        </p:nvSpPr>
        <p:spPr>
          <a:xfrm>
            <a:off x="12219433" y="6916686"/>
            <a:ext cx="45719"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25" name="Gerader Verbinder 24">
            <a:extLst>
              <a:ext uri="{FF2B5EF4-FFF2-40B4-BE49-F238E27FC236}">
                <a16:creationId xmlns:a16="http://schemas.microsoft.com/office/drawing/2014/main" id="{9F5F6AFA-6AC4-364E-7B7A-CFF6F12007E1}"/>
              </a:ext>
            </a:extLst>
          </p:cNvPr>
          <p:cNvCxnSpPr>
            <a:cxnSpLocks/>
          </p:cNvCxnSpPr>
          <p:nvPr/>
        </p:nvCxnSpPr>
        <p:spPr>
          <a:xfrm>
            <a:off x="0" y="6911315"/>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6" name="Rechteck 25">
            <a:extLst>
              <a:ext uri="{FF2B5EF4-FFF2-40B4-BE49-F238E27FC236}">
                <a16:creationId xmlns:a16="http://schemas.microsoft.com/office/drawing/2014/main" id="{33371098-B8F9-F135-0B9B-0134D2D24FB0}"/>
              </a:ext>
            </a:extLst>
          </p:cNvPr>
          <p:cNvSpPr/>
          <p:nvPr/>
        </p:nvSpPr>
        <p:spPr>
          <a:xfrm>
            <a:off x="4061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7" name="Rechteck 26">
            <a:extLst>
              <a:ext uri="{FF2B5EF4-FFF2-40B4-BE49-F238E27FC236}">
                <a16:creationId xmlns:a16="http://schemas.microsoft.com/office/drawing/2014/main" id="{E55EE1FD-3833-2865-A988-1F6735A550DC}"/>
              </a:ext>
            </a:extLst>
          </p:cNvPr>
          <p:cNvSpPr/>
          <p:nvPr/>
        </p:nvSpPr>
        <p:spPr>
          <a:xfrm>
            <a:off x="6095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8" name="Rechteck 27">
            <a:extLst>
              <a:ext uri="{FF2B5EF4-FFF2-40B4-BE49-F238E27FC236}">
                <a16:creationId xmlns:a16="http://schemas.microsoft.com/office/drawing/2014/main" id="{CC8FAC9E-DA9D-E86B-ED40-E6F1D35BF380}"/>
              </a:ext>
            </a:extLst>
          </p:cNvPr>
          <p:cNvSpPr/>
          <p:nvPr/>
        </p:nvSpPr>
        <p:spPr>
          <a:xfrm>
            <a:off x="8124000"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9" name="Rechteck 28">
            <a:extLst>
              <a:ext uri="{FF2B5EF4-FFF2-40B4-BE49-F238E27FC236}">
                <a16:creationId xmlns:a16="http://schemas.microsoft.com/office/drawing/2014/main" id="{72526FD4-1BD4-2B36-AE32-7EE9887E35BE}"/>
              </a:ext>
            </a:extLst>
          </p:cNvPr>
          <p:cNvSpPr/>
          <p:nvPr/>
        </p:nvSpPr>
        <p:spPr>
          <a:xfrm>
            <a:off x="10158000"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30" name="Rechteck 29">
            <a:extLst>
              <a:ext uri="{FF2B5EF4-FFF2-40B4-BE49-F238E27FC236}">
                <a16:creationId xmlns:a16="http://schemas.microsoft.com/office/drawing/2014/main" id="{4676CFE4-FE33-511B-D5BC-34EF8B274AF9}"/>
              </a:ext>
            </a:extLst>
          </p:cNvPr>
          <p:cNvSpPr/>
          <p:nvPr/>
        </p:nvSpPr>
        <p:spPr>
          <a:xfrm>
            <a:off x="-1"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31" name="Rechteck 30">
            <a:extLst>
              <a:ext uri="{FF2B5EF4-FFF2-40B4-BE49-F238E27FC236}">
                <a16:creationId xmlns:a16="http://schemas.microsoft.com/office/drawing/2014/main" id="{D561F62C-AF35-9193-9AEA-7C6CFF2FDCFE}"/>
              </a:ext>
            </a:extLst>
          </p:cNvPr>
          <p:cNvSpPr/>
          <p:nvPr/>
        </p:nvSpPr>
        <p:spPr>
          <a:xfrm>
            <a:off x="2033999" y="6916683"/>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Tree>
    <p:extLst>
      <p:ext uri="{BB962C8B-B14F-4D97-AF65-F5344CB8AC3E}">
        <p14:creationId xmlns:p14="http://schemas.microsoft.com/office/powerpoint/2010/main" val="89046982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614BBF9-63E5-9F5F-14BD-30F93374FF5D}"/>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1FA800BC-22D7-5A6C-F798-6088B4E694B6}"/>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2E516D75-A190-71BE-E4A3-206113DBE656}"/>
              </a:ext>
            </a:extLst>
          </p:cNvPr>
          <p:cNvSpPr/>
          <p:nvPr/>
        </p:nvSpPr>
        <p:spPr>
          <a:xfrm>
            <a:off x="2033999" y="6258318"/>
            <a:ext cx="10158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C26AAEEC-E184-E7BC-92EB-CBD515EA0101}"/>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E2A73BA8-3C2B-69F4-5FA0-CE4EFC52A56E}"/>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08765084-F73F-E024-10DE-1D48D23BE941}"/>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7297E53B-733B-F024-7D15-BAAC261F9BFE}"/>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08D3AEAB-CA4C-AFCE-F69E-7295EA60ED16}"/>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CD83738A-847D-32E5-131A-9F41F3FE3748}"/>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011B9B81-4098-7C47-10F7-177DD08A4C58}"/>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7" name="Titel 6">
            <a:extLst>
              <a:ext uri="{FF2B5EF4-FFF2-40B4-BE49-F238E27FC236}">
                <a16:creationId xmlns:a16="http://schemas.microsoft.com/office/drawing/2014/main" id="{E2DB2489-18D3-CEEC-FE59-01BB8AC285F5}"/>
              </a:ext>
            </a:extLst>
          </p:cNvPr>
          <p:cNvSpPr>
            <a:spLocks noGrp="1"/>
          </p:cNvSpPr>
          <p:nvPr>
            <p:ph type="title"/>
          </p:nvPr>
        </p:nvSpPr>
        <p:spPr>
          <a:xfrm>
            <a:off x="4567546" y="349571"/>
            <a:ext cx="3050374" cy="1252218"/>
          </a:xfrm>
        </p:spPr>
        <p:txBody>
          <a:bodyPr/>
          <a:lstStyle/>
          <a:p>
            <a:r>
              <a:rPr lang="de-DE" sz="2800" dirty="0"/>
              <a:t>Grundlagen</a:t>
            </a:r>
            <a:br>
              <a:rPr lang="de-DE" sz="2800" dirty="0"/>
            </a:br>
            <a:r>
              <a:rPr lang="de-DE" sz="1800" dirty="0"/>
              <a:t>n-Körper-Problem</a:t>
            </a:r>
            <a:endParaRPr lang="de-DE" dirty="0"/>
          </a:p>
        </p:txBody>
      </p:sp>
      <p:pic>
        <p:nvPicPr>
          <p:cNvPr id="16" name="Grafik 15" descr="Ein Bild, das Schwarz, Dunkelheit enthält.">
            <a:extLst>
              <a:ext uri="{FF2B5EF4-FFF2-40B4-BE49-F238E27FC236}">
                <a16:creationId xmlns:a16="http://schemas.microsoft.com/office/drawing/2014/main" id="{27A2CCBB-96BF-C46C-2E83-765FEB47E340}"/>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268380" y="7010063"/>
            <a:ext cx="1648707" cy="709360"/>
          </a:xfrm>
          <a:prstGeom prst="rect">
            <a:avLst/>
          </a:prstGeom>
        </p:spPr>
      </p:pic>
      <mc:AlternateContent xmlns:mc="http://schemas.openxmlformats.org/markup-compatibility/2006" xmlns:a14="http://schemas.microsoft.com/office/drawing/2010/main">
        <mc:Choice Requires="a14">
          <p:sp>
            <p:nvSpPr>
              <p:cNvPr id="3" name="Inhaltsplatzhalter 7">
                <a:extLst>
                  <a:ext uri="{FF2B5EF4-FFF2-40B4-BE49-F238E27FC236}">
                    <a16:creationId xmlns:a16="http://schemas.microsoft.com/office/drawing/2014/main" id="{31AB9204-38EA-D4FD-1EC1-700290015FAE}"/>
                  </a:ext>
                </a:extLst>
              </p:cNvPr>
              <p:cNvSpPr>
                <a:spLocks noGrp="1"/>
              </p:cNvSpPr>
              <p:nvPr>
                <p:ph idx="1"/>
              </p:nvPr>
            </p:nvSpPr>
            <p:spPr>
              <a:xfrm>
                <a:off x="838200" y="1825626"/>
                <a:ext cx="6757335" cy="4032250"/>
              </a:xfrm>
            </p:spPr>
            <p:txBody>
              <a:bodyPr/>
              <a:lstStyle/>
              <a:p>
                <a:r>
                  <a:rPr lang="de-DE" dirty="0"/>
                  <a:t>Beispiel: Sonne-Erde-Mond; Sonnensystem</a:t>
                </a:r>
              </a:p>
              <a:p>
                <a:r>
                  <a:rPr lang="de-DE" dirty="0"/>
                  <a:t>Muss für </a:t>
                </a:r>
                <a14:m>
                  <m:oMath xmlns:m="http://schemas.openxmlformats.org/officeDocument/2006/math">
                    <m:r>
                      <a:rPr lang="de-DE" b="0" i="0" smtClean="0">
                        <a:latin typeface="Cambria Math" panose="02040503050406030204" pitchFamily="18" charset="0"/>
                      </a:rPr>
                      <m:t>"</m:t>
                    </m:r>
                    <m:sSub>
                      <m:sSubPr>
                        <m:ctrlPr>
                          <a:rPr lang="de-DE" b="0" i="1" smtClean="0">
                            <a:latin typeface="Cambria Math" panose="02040503050406030204" pitchFamily="18" charset="0"/>
                          </a:rPr>
                        </m:ctrlPr>
                      </m:sSubPr>
                      <m:e>
                        <m:r>
                          <a:rPr lang="de-DE" b="0" i="1" smtClean="0">
                            <a:latin typeface="Cambria Math" panose="02040503050406030204" pitchFamily="18" charset="0"/>
                          </a:rPr>
                          <m:t>𝑛</m:t>
                        </m:r>
                      </m:e>
                      <m:sub>
                        <m:r>
                          <a:rPr lang="de-DE" b="0" i="1" smtClean="0">
                            <a:latin typeface="Cambria Math" panose="02040503050406030204" pitchFamily="18" charset="0"/>
                          </a:rPr>
                          <m:t>𝐾</m:t>
                        </m:r>
                        <m:r>
                          <a:rPr lang="de-DE" b="0" i="1" smtClean="0">
                            <a:latin typeface="Cambria Math" panose="02040503050406030204" pitchFamily="18" charset="0"/>
                          </a:rPr>
                          <m:t>ö</m:t>
                        </m:r>
                        <m:r>
                          <a:rPr lang="de-DE" b="0" i="1" smtClean="0">
                            <a:latin typeface="Cambria Math" panose="02040503050406030204" pitchFamily="18" charset="0"/>
                          </a:rPr>
                          <m:t>𝑟𝑝𝑒𝑟</m:t>
                        </m:r>
                      </m:sub>
                    </m:sSub>
                    <m:r>
                      <a:rPr lang="de-DE" b="0" i="1" smtClean="0">
                        <a:latin typeface="Cambria Math" panose="02040503050406030204" pitchFamily="18" charset="0"/>
                      </a:rPr>
                      <m:t>&gt;2"</m:t>
                    </m:r>
                  </m:oMath>
                </a14:m>
                <a:r>
                  <a:rPr lang="de-DE" dirty="0"/>
                  <a:t> numerisch gelöst werden</a:t>
                </a:r>
              </a:p>
              <a:p>
                <a:r>
                  <a:rPr lang="de-DE" dirty="0"/>
                  <a:t>Sehr hoher Rechenaufwand</a:t>
                </a:r>
              </a:p>
              <a:p>
                <a:r>
                  <a:rPr lang="de-DE" dirty="0"/>
                  <a:t>Allgemein nicht-periodisch und chaotisch</a:t>
                </a:r>
              </a:p>
            </p:txBody>
          </p:sp>
        </mc:Choice>
        <mc:Fallback xmlns="">
          <p:sp>
            <p:nvSpPr>
              <p:cNvPr id="3" name="Inhaltsplatzhalter 7">
                <a:extLst>
                  <a:ext uri="{FF2B5EF4-FFF2-40B4-BE49-F238E27FC236}">
                    <a16:creationId xmlns:a16="http://schemas.microsoft.com/office/drawing/2014/main" id="{31AB9204-38EA-D4FD-1EC1-700290015FAE}"/>
                  </a:ext>
                </a:extLst>
              </p:cNvPr>
              <p:cNvSpPr>
                <a:spLocks noGrp="1" noRot="1" noChangeAspect="1" noMove="1" noResize="1" noEditPoints="1" noAdjustHandles="1" noChangeArrowheads="1" noChangeShapeType="1" noTextEdit="1"/>
              </p:cNvSpPr>
              <p:nvPr>
                <p:ph idx="1"/>
              </p:nvPr>
            </p:nvSpPr>
            <p:spPr>
              <a:xfrm>
                <a:off x="838200" y="1825626"/>
                <a:ext cx="6757335" cy="4032250"/>
              </a:xfrm>
              <a:blipFill>
                <a:blip r:embed="rId4"/>
                <a:stretch>
                  <a:fillRect l="-812"/>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21" name="Textfeld 20">
                <a:extLst>
                  <a:ext uri="{FF2B5EF4-FFF2-40B4-BE49-F238E27FC236}">
                    <a16:creationId xmlns:a16="http://schemas.microsoft.com/office/drawing/2014/main" id="{D9FC72C8-EF8A-3390-6739-2AB8739451D0}"/>
                  </a:ext>
                </a:extLst>
              </p:cNvPr>
              <p:cNvSpPr txBox="1"/>
              <p:nvPr/>
            </p:nvSpPr>
            <p:spPr>
              <a:xfrm>
                <a:off x="8354832" y="2562940"/>
                <a:ext cx="2935162" cy="630109"/>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r>
                        <a:rPr lang="de-DE" sz="2400" i="1" smtClean="0">
                          <a:latin typeface="Cambria Math" panose="02040503050406030204" pitchFamily="18" charset="0"/>
                        </a:rPr>
                        <m:t>𝐹</m:t>
                      </m:r>
                      <m:r>
                        <a:rPr lang="de-DE" sz="2400" b="0" i="1" smtClean="0">
                          <a:latin typeface="Cambria Math" panose="02040503050406030204" pitchFamily="18" charset="0"/>
                        </a:rPr>
                        <m:t>=</m:t>
                      </m:r>
                      <m:r>
                        <a:rPr lang="de-DE" sz="2400" b="0" i="1" smtClean="0">
                          <a:latin typeface="Cambria Math" panose="02040503050406030204" pitchFamily="18" charset="0"/>
                        </a:rPr>
                        <m:t>𝑎</m:t>
                      </m:r>
                      <m:r>
                        <a:rPr lang="de-DE" sz="2400" b="0" i="1" smtClean="0">
                          <a:latin typeface="Cambria Math" panose="02040503050406030204" pitchFamily="18" charset="0"/>
                        </a:rPr>
                        <m:t>∗</m:t>
                      </m:r>
                      <m:r>
                        <a:rPr lang="de-DE" sz="2400" b="0" i="1" smtClean="0">
                          <a:latin typeface="Cambria Math" panose="02040503050406030204" pitchFamily="18" charset="0"/>
                        </a:rPr>
                        <m:t>𝑚</m:t>
                      </m:r>
                      <m:r>
                        <a:rPr lang="de-DE" sz="2400" i="1" smtClean="0">
                          <a:latin typeface="Cambria Math" panose="02040503050406030204" pitchFamily="18" charset="0"/>
                        </a:rPr>
                        <m:t>=</m:t>
                      </m:r>
                      <m:r>
                        <a:rPr lang="de-DE" sz="2400" i="1" smtClean="0">
                          <a:latin typeface="Cambria Math" panose="02040503050406030204" pitchFamily="18" charset="0"/>
                        </a:rPr>
                        <m:t>𝐺</m:t>
                      </m:r>
                      <m:f>
                        <m:fPr>
                          <m:ctrlPr>
                            <a:rPr lang="de-DE" sz="2400" i="1">
                              <a:latin typeface="Cambria Math" panose="02040503050406030204" pitchFamily="18" charset="0"/>
                            </a:rPr>
                          </m:ctrlPr>
                        </m:fPr>
                        <m:num>
                          <m:sSub>
                            <m:sSubPr>
                              <m:ctrlPr>
                                <a:rPr lang="de-DE" sz="2400" i="1" smtClean="0">
                                  <a:latin typeface="Cambria Math" panose="02040503050406030204" pitchFamily="18" charset="0"/>
                                </a:rPr>
                              </m:ctrlPr>
                            </m:sSubPr>
                            <m:e>
                              <m:r>
                                <a:rPr lang="de-DE" sz="2400" i="1">
                                  <a:latin typeface="Cambria Math" panose="02040503050406030204" pitchFamily="18" charset="0"/>
                                </a:rPr>
                                <m:t>𝑚</m:t>
                              </m:r>
                            </m:e>
                            <m:sub>
                              <m:r>
                                <a:rPr lang="de-DE" sz="2400" b="0" i="1" smtClean="0">
                                  <a:latin typeface="Cambria Math" panose="02040503050406030204" pitchFamily="18" charset="0"/>
                                </a:rPr>
                                <m:t>1</m:t>
                              </m:r>
                            </m:sub>
                          </m:sSub>
                          <m:sSub>
                            <m:sSubPr>
                              <m:ctrlPr>
                                <a:rPr lang="de-DE" sz="2400" i="1">
                                  <a:latin typeface="Cambria Math" panose="02040503050406030204" pitchFamily="18" charset="0"/>
                                </a:rPr>
                              </m:ctrlPr>
                            </m:sSubPr>
                            <m:e>
                              <m:r>
                                <a:rPr lang="de-DE" sz="2400" i="1">
                                  <a:latin typeface="Cambria Math" panose="02040503050406030204" pitchFamily="18" charset="0"/>
                                </a:rPr>
                                <m:t>𝑚</m:t>
                              </m:r>
                            </m:e>
                            <m:sub>
                              <m:r>
                                <a:rPr lang="de-DE" sz="2400" b="0" i="1" smtClean="0">
                                  <a:latin typeface="Cambria Math" panose="02040503050406030204" pitchFamily="18" charset="0"/>
                                </a:rPr>
                                <m:t>2</m:t>
                              </m:r>
                            </m:sub>
                          </m:sSub>
                        </m:num>
                        <m:den>
                          <m:sSup>
                            <m:sSupPr>
                              <m:ctrlPr>
                                <a:rPr lang="de-DE" sz="2400" i="1">
                                  <a:latin typeface="Cambria Math" panose="02040503050406030204" pitchFamily="18" charset="0"/>
                                </a:rPr>
                              </m:ctrlPr>
                            </m:sSupPr>
                            <m:e>
                              <m:r>
                                <a:rPr lang="de-DE" sz="2400" i="1">
                                  <a:latin typeface="Cambria Math" panose="02040503050406030204" pitchFamily="18" charset="0"/>
                                </a:rPr>
                                <m:t>𝑟</m:t>
                              </m:r>
                            </m:e>
                            <m:sup>
                              <m:r>
                                <a:rPr lang="de-DE" sz="2400" i="1">
                                  <a:latin typeface="Cambria Math" panose="02040503050406030204" pitchFamily="18" charset="0"/>
                                </a:rPr>
                                <m:t>2</m:t>
                              </m:r>
                            </m:sup>
                          </m:sSup>
                        </m:den>
                      </m:f>
                    </m:oMath>
                  </m:oMathPara>
                </a14:m>
                <a:endParaRPr lang="de-DE" sz="2400" dirty="0"/>
              </a:p>
            </p:txBody>
          </p:sp>
        </mc:Choice>
        <mc:Fallback xmlns="">
          <p:sp>
            <p:nvSpPr>
              <p:cNvPr id="21" name="Textfeld 20">
                <a:extLst>
                  <a:ext uri="{FF2B5EF4-FFF2-40B4-BE49-F238E27FC236}">
                    <a16:creationId xmlns:a16="http://schemas.microsoft.com/office/drawing/2014/main" id="{D9FC72C8-EF8A-3390-6739-2AB8739451D0}"/>
                  </a:ext>
                </a:extLst>
              </p:cNvPr>
              <p:cNvSpPr txBox="1">
                <a:spLocks noRot="1" noChangeAspect="1" noMove="1" noResize="1" noEditPoints="1" noAdjustHandles="1" noChangeArrowheads="1" noChangeShapeType="1" noTextEdit="1"/>
              </p:cNvSpPr>
              <p:nvPr/>
            </p:nvSpPr>
            <p:spPr>
              <a:xfrm>
                <a:off x="8354832" y="2562940"/>
                <a:ext cx="2935162" cy="630109"/>
              </a:xfrm>
              <a:prstGeom prst="rect">
                <a:avLst/>
              </a:prstGeom>
              <a:blipFill>
                <a:blip r:embed="rId5"/>
                <a:stretch>
                  <a:fillRect/>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23" name="Textfeld 22">
                <a:extLst>
                  <a:ext uri="{FF2B5EF4-FFF2-40B4-BE49-F238E27FC236}">
                    <a16:creationId xmlns:a16="http://schemas.microsoft.com/office/drawing/2014/main" id="{B7D0163C-B7F1-5703-20D8-D8C3B0B74CA9}"/>
                  </a:ext>
                </a:extLst>
              </p:cNvPr>
              <p:cNvSpPr txBox="1"/>
              <p:nvPr/>
            </p:nvSpPr>
            <p:spPr>
              <a:xfrm>
                <a:off x="7595535" y="4298814"/>
                <a:ext cx="3788858" cy="955454"/>
              </a:xfrm>
              <a:prstGeom prst="rect">
                <a:avLst/>
              </a:prstGeom>
              <a:noFill/>
            </p:spPr>
            <p:txBody>
              <a:bodyPr wrap="none" lIns="0" tIns="0" rIns="0" bIns="0" rtlCol="0">
                <a:spAutoFit/>
              </a:bodyPr>
              <a:lstStyle/>
              <a:p>
                <a:pPr/>
                <a14:m>
                  <m:oMathPara xmlns:m="http://schemas.openxmlformats.org/officeDocument/2006/math">
                    <m:oMathParaPr>
                      <m:jc m:val="centerGroup"/>
                    </m:oMathParaPr>
                    <m:oMath xmlns:m="http://schemas.openxmlformats.org/officeDocument/2006/math">
                      <m:acc>
                        <m:accPr>
                          <m:chr m:val="⃗"/>
                          <m:ctrlPr>
                            <a:rPr lang="de-DE" sz="2400" i="1" smtClean="0">
                              <a:latin typeface="Cambria Math" panose="02040503050406030204" pitchFamily="18" charset="0"/>
                            </a:rPr>
                          </m:ctrlPr>
                        </m:accPr>
                        <m:e>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𝑎</m:t>
                              </m:r>
                            </m:e>
                            <m:sub>
                              <m:r>
                                <a:rPr lang="de-DE" sz="2400" b="0" i="1" smtClean="0">
                                  <a:latin typeface="Cambria Math" panose="02040503050406030204" pitchFamily="18" charset="0"/>
                                </a:rPr>
                                <m:t>𝑖</m:t>
                              </m:r>
                            </m:sub>
                          </m:sSub>
                          <m:r>
                            <a:rPr lang="de-DE" sz="2400" b="0" i="1" smtClean="0">
                              <a:latin typeface="Cambria Math" panose="02040503050406030204" pitchFamily="18" charset="0"/>
                            </a:rPr>
                            <m:t>(</m:t>
                          </m:r>
                          <m:r>
                            <a:rPr lang="de-DE" sz="2400" b="0" i="1" smtClean="0">
                              <a:latin typeface="Cambria Math" panose="02040503050406030204" pitchFamily="18" charset="0"/>
                            </a:rPr>
                            <m:t>𝑡</m:t>
                          </m:r>
                          <m:r>
                            <a:rPr lang="de-DE" sz="2400" b="0" i="1" smtClean="0">
                              <a:latin typeface="Cambria Math" panose="02040503050406030204" pitchFamily="18" charset="0"/>
                            </a:rPr>
                            <m:t>)</m:t>
                          </m:r>
                        </m:e>
                      </m:acc>
                      <m:r>
                        <a:rPr lang="de-DE" sz="2400" b="0" i="1" smtClean="0">
                          <a:latin typeface="Cambria Math" panose="02040503050406030204" pitchFamily="18" charset="0"/>
                        </a:rPr>
                        <m:t>=</m:t>
                      </m:r>
                      <m:r>
                        <a:rPr lang="de-DE" sz="2400" b="0" i="1" smtClean="0">
                          <a:latin typeface="Cambria Math" panose="02040503050406030204" pitchFamily="18" charset="0"/>
                        </a:rPr>
                        <m:t>𝐺</m:t>
                      </m:r>
                      <m:nary>
                        <m:naryPr>
                          <m:chr m:val="∑"/>
                          <m:supHide m:val="on"/>
                          <m:ctrlPr>
                            <a:rPr lang="de-DE" sz="2400" b="0" i="1" smtClean="0">
                              <a:latin typeface="Cambria Math" panose="02040503050406030204" pitchFamily="18" charset="0"/>
                            </a:rPr>
                          </m:ctrlPr>
                        </m:naryPr>
                        <m:sub>
                          <m:r>
                            <m:rPr>
                              <m:brk m:alnAt="7"/>
                            </m:rPr>
                            <a:rPr lang="de-DE" sz="2400" b="0" i="1" smtClean="0">
                              <a:latin typeface="Cambria Math" panose="02040503050406030204" pitchFamily="18" charset="0"/>
                            </a:rPr>
                            <m:t>𝑖</m:t>
                          </m:r>
                          <m:r>
                            <a:rPr lang="de-DE" sz="2400" b="0" i="1" smtClean="0">
                              <a:latin typeface="Cambria Math" panose="02040503050406030204" pitchFamily="18" charset="0"/>
                              <a:ea typeface="Cambria Math" panose="02040503050406030204" pitchFamily="18" charset="0"/>
                            </a:rPr>
                            <m:t>≠</m:t>
                          </m:r>
                          <m:r>
                            <a:rPr lang="de-DE" sz="2400" b="0" i="1" smtClean="0">
                              <a:latin typeface="Cambria Math" panose="02040503050406030204" pitchFamily="18" charset="0"/>
                              <a:ea typeface="Cambria Math" panose="02040503050406030204" pitchFamily="18" charset="0"/>
                            </a:rPr>
                            <m:t>𝑗</m:t>
                          </m:r>
                        </m:sub>
                        <m:sup/>
                        <m:e>
                          <m:f>
                            <m:fPr>
                              <m:ctrlPr>
                                <a:rPr lang="de-DE" sz="2400" b="0" i="1" smtClean="0">
                                  <a:latin typeface="Cambria Math" panose="02040503050406030204" pitchFamily="18" charset="0"/>
                                </a:rPr>
                              </m:ctrlPr>
                            </m:fPr>
                            <m:num>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𝑚</m:t>
                                  </m:r>
                                </m:e>
                                <m:sub>
                                  <m:r>
                                    <a:rPr lang="de-DE" sz="2400" b="0" i="1" smtClean="0">
                                      <a:latin typeface="Cambria Math" panose="02040503050406030204" pitchFamily="18" charset="0"/>
                                    </a:rPr>
                                    <m:t>𝑗</m:t>
                                  </m:r>
                                </m:sub>
                              </m:sSub>
                            </m:num>
                            <m:den>
                              <m:sSup>
                                <m:sSupPr>
                                  <m:ctrlPr>
                                    <a:rPr lang="de-DE" sz="2400" b="0" i="1" smtClean="0">
                                      <a:latin typeface="Cambria Math" panose="02040503050406030204" pitchFamily="18" charset="0"/>
                                    </a:rPr>
                                  </m:ctrlPr>
                                </m:sSupPr>
                                <m:e>
                                  <m:d>
                                    <m:dPr>
                                      <m:begChr m:val="‖"/>
                                      <m:endChr m:val="‖"/>
                                      <m:ctrlPr>
                                        <a:rPr lang="de-DE" sz="2400" b="0" i="1" smtClean="0">
                                          <a:latin typeface="Cambria Math" panose="02040503050406030204" pitchFamily="18" charset="0"/>
                                        </a:rPr>
                                      </m:ctrlPr>
                                    </m:dPr>
                                    <m:e>
                                      <m:r>
                                        <a:rPr lang="de-DE" sz="2400" b="0" i="1" smtClean="0">
                                          <a:latin typeface="Cambria Math" panose="02040503050406030204" pitchFamily="18" charset="0"/>
                                        </a:rPr>
                                        <m:t> </m:t>
                                      </m:r>
                                      <m:acc>
                                        <m:accPr>
                                          <m:chr m:val="⃗"/>
                                          <m:ctrlPr>
                                            <a:rPr lang="de-DE" sz="2400" b="0" i="1" smtClean="0">
                                              <a:latin typeface="Cambria Math" panose="02040503050406030204" pitchFamily="18" charset="0"/>
                                            </a:rPr>
                                          </m:ctrlPr>
                                        </m:accPr>
                                        <m:e>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𝑟</m:t>
                                              </m:r>
                                            </m:e>
                                            <m:sub>
                                              <m:r>
                                                <a:rPr lang="de-DE" sz="2400" b="0" i="1" smtClean="0">
                                                  <a:latin typeface="Cambria Math" panose="02040503050406030204" pitchFamily="18" charset="0"/>
                                                </a:rPr>
                                                <m:t>𝑗𝑖</m:t>
                                              </m:r>
                                            </m:sub>
                                          </m:sSub>
                                          <m:r>
                                            <a:rPr lang="de-DE" sz="2400" b="0" i="1" smtClean="0">
                                              <a:latin typeface="Cambria Math" panose="02040503050406030204" pitchFamily="18" charset="0"/>
                                            </a:rPr>
                                            <m:t>(</m:t>
                                          </m:r>
                                          <m:r>
                                            <a:rPr lang="de-DE" sz="2400" b="0" i="1" smtClean="0">
                                              <a:latin typeface="Cambria Math" panose="02040503050406030204" pitchFamily="18" charset="0"/>
                                            </a:rPr>
                                            <m:t>𝑡</m:t>
                                          </m:r>
                                          <m:r>
                                            <a:rPr lang="de-DE" sz="2400" b="0" i="1" smtClean="0">
                                              <a:latin typeface="Cambria Math" panose="02040503050406030204" pitchFamily="18" charset="0"/>
                                            </a:rPr>
                                            <m:t>)</m:t>
                                          </m:r>
                                        </m:e>
                                      </m:acc>
                                    </m:e>
                                  </m:d>
                                </m:e>
                                <m:sup>
                                  <m:r>
                                    <a:rPr lang="de-DE" sz="2400" b="0" i="1" smtClean="0">
                                      <a:latin typeface="Cambria Math" panose="02040503050406030204" pitchFamily="18" charset="0"/>
                                    </a:rPr>
                                    <m:t>3</m:t>
                                  </m:r>
                                </m:sup>
                              </m:sSup>
                            </m:den>
                          </m:f>
                          <m:acc>
                            <m:accPr>
                              <m:chr m:val="⃗"/>
                              <m:ctrlPr>
                                <a:rPr lang="de-DE" sz="2400" b="0" i="1" smtClean="0">
                                  <a:latin typeface="Cambria Math" panose="02040503050406030204" pitchFamily="18" charset="0"/>
                                </a:rPr>
                              </m:ctrlPr>
                            </m:accPr>
                            <m:e>
                              <m:sSub>
                                <m:sSubPr>
                                  <m:ctrlPr>
                                    <a:rPr lang="de-DE" sz="2400" b="0" i="1" smtClean="0">
                                      <a:latin typeface="Cambria Math" panose="02040503050406030204" pitchFamily="18" charset="0"/>
                                    </a:rPr>
                                  </m:ctrlPr>
                                </m:sSubPr>
                                <m:e>
                                  <m:r>
                                    <a:rPr lang="de-DE" sz="2400" b="0" i="1" smtClean="0">
                                      <a:latin typeface="Cambria Math" panose="02040503050406030204" pitchFamily="18" charset="0"/>
                                    </a:rPr>
                                    <m:t>𝑟</m:t>
                                  </m:r>
                                </m:e>
                                <m:sub>
                                  <m:r>
                                    <a:rPr lang="de-DE" sz="2400" b="0" i="1" smtClean="0">
                                      <a:latin typeface="Cambria Math" panose="02040503050406030204" pitchFamily="18" charset="0"/>
                                    </a:rPr>
                                    <m:t>𝑗𝑖</m:t>
                                  </m:r>
                                </m:sub>
                              </m:sSub>
                              <m:r>
                                <a:rPr lang="de-DE" sz="2400" b="0" i="1" smtClean="0">
                                  <a:latin typeface="Cambria Math" panose="02040503050406030204" pitchFamily="18" charset="0"/>
                                </a:rPr>
                                <m:t>(</m:t>
                              </m:r>
                              <m:r>
                                <a:rPr lang="de-DE" sz="2400" b="0" i="1" smtClean="0">
                                  <a:latin typeface="Cambria Math" panose="02040503050406030204" pitchFamily="18" charset="0"/>
                                </a:rPr>
                                <m:t>𝑡</m:t>
                              </m:r>
                              <m:r>
                                <a:rPr lang="de-DE" sz="2400" b="0" i="1" smtClean="0">
                                  <a:latin typeface="Cambria Math" panose="02040503050406030204" pitchFamily="18" charset="0"/>
                                </a:rPr>
                                <m:t>)</m:t>
                              </m:r>
                            </m:e>
                          </m:acc>
                        </m:e>
                      </m:nary>
                    </m:oMath>
                  </m:oMathPara>
                </a14:m>
                <a:endParaRPr lang="de-DE" sz="2400" dirty="0"/>
              </a:p>
            </p:txBody>
          </p:sp>
        </mc:Choice>
        <mc:Fallback xmlns="">
          <p:sp>
            <p:nvSpPr>
              <p:cNvPr id="23" name="Textfeld 22">
                <a:extLst>
                  <a:ext uri="{FF2B5EF4-FFF2-40B4-BE49-F238E27FC236}">
                    <a16:creationId xmlns:a16="http://schemas.microsoft.com/office/drawing/2014/main" id="{B7D0163C-B7F1-5703-20D8-D8C3B0B74CA9}"/>
                  </a:ext>
                </a:extLst>
              </p:cNvPr>
              <p:cNvSpPr txBox="1">
                <a:spLocks noRot="1" noChangeAspect="1" noMove="1" noResize="1" noEditPoints="1" noAdjustHandles="1" noChangeArrowheads="1" noChangeShapeType="1" noTextEdit="1"/>
              </p:cNvSpPr>
              <p:nvPr/>
            </p:nvSpPr>
            <p:spPr>
              <a:xfrm>
                <a:off x="7595535" y="4298814"/>
                <a:ext cx="3788858" cy="955454"/>
              </a:xfrm>
              <a:prstGeom prst="rect">
                <a:avLst/>
              </a:prstGeom>
              <a:blipFill>
                <a:blip r:embed="rId6"/>
                <a:stretch>
                  <a:fillRect/>
                </a:stretch>
              </a:blipFill>
            </p:spPr>
            <p:txBody>
              <a:bodyPr/>
              <a:lstStyle/>
              <a:p>
                <a:r>
                  <a:rPr lang="de-DE">
                    <a:noFill/>
                  </a:rPr>
                  <a:t> </a:t>
                </a:r>
              </a:p>
            </p:txBody>
          </p:sp>
        </mc:Fallback>
      </mc:AlternateContent>
      <p:sp>
        <p:nvSpPr>
          <p:cNvPr id="24" name="Textfeld 23">
            <a:extLst>
              <a:ext uri="{FF2B5EF4-FFF2-40B4-BE49-F238E27FC236}">
                <a16:creationId xmlns:a16="http://schemas.microsoft.com/office/drawing/2014/main" id="{AC0569BB-FE3C-D009-2DA8-B69E47D78C02}"/>
              </a:ext>
            </a:extLst>
          </p:cNvPr>
          <p:cNvSpPr txBox="1"/>
          <p:nvPr/>
        </p:nvSpPr>
        <p:spPr>
          <a:xfrm>
            <a:off x="9591581" y="3635374"/>
            <a:ext cx="461665" cy="215765"/>
          </a:xfrm>
          <a:prstGeom prst="rect">
            <a:avLst/>
          </a:prstGeom>
          <a:noFill/>
        </p:spPr>
        <p:txBody>
          <a:bodyPr vert="vert" wrap="none" rtlCol="0">
            <a:spAutoFit/>
          </a:bodyPr>
          <a:lstStyle/>
          <a:p>
            <a:r>
              <a:rPr lang="de-DE" dirty="0"/>
              <a:t>»</a:t>
            </a:r>
          </a:p>
        </p:txBody>
      </p:sp>
      <p:pic>
        <p:nvPicPr>
          <p:cNvPr id="6" name="Grafik 5" descr="Ein Bild, das Mond, Natur, Astronomisches Objekt, Astronomisches Ereignis enthält.">
            <a:extLst>
              <a:ext uri="{FF2B5EF4-FFF2-40B4-BE49-F238E27FC236}">
                <a16:creationId xmlns:a16="http://schemas.microsoft.com/office/drawing/2014/main" id="{06FEFDB3-695A-688B-62EC-3D04896897CE}"/>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2447946" y="406392"/>
            <a:ext cx="1612859" cy="1382900"/>
          </a:xfrm>
          <a:prstGeom prst="rect">
            <a:avLst/>
          </a:prstGeom>
        </p:spPr>
      </p:pic>
      <p:sp>
        <p:nvSpPr>
          <p:cNvPr id="8" name="Textfeld 7">
            <a:extLst>
              <a:ext uri="{FF2B5EF4-FFF2-40B4-BE49-F238E27FC236}">
                <a16:creationId xmlns:a16="http://schemas.microsoft.com/office/drawing/2014/main" id="{C311DAA0-8ED8-B728-D47C-BE10416658D7}"/>
              </a:ext>
            </a:extLst>
          </p:cNvPr>
          <p:cNvSpPr txBox="1"/>
          <p:nvPr/>
        </p:nvSpPr>
        <p:spPr>
          <a:xfrm>
            <a:off x="14801446" y="-186181"/>
            <a:ext cx="2018501" cy="369332"/>
          </a:xfrm>
          <a:prstGeom prst="rect">
            <a:avLst/>
          </a:prstGeom>
          <a:noFill/>
        </p:spPr>
        <p:txBody>
          <a:bodyPr wrap="none" rtlCol="0">
            <a:spAutoFit/>
          </a:bodyPr>
          <a:lstStyle/>
          <a:p>
            <a:r>
              <a:rPr lang="de-DE" dirty="0"/>
              <a:t>5 Zwergplaneten</a:t>
            </a:r>
          </a:p>
        </p:txBody>
      </p:sp>
      <p:cxnSp>
        <p:nvCxnSpPr>
          <p:cNvPr id="9" name="Gerader Verbinder 8">
            <a:extLst>
              <a:ext uri="{FF2B5EF4-FFF2-40B4-BE49-F238E27FC236}">
                <a16:creationId xmlns:a16="http://schemas.microsoft.com/office/drawing/2014/main" id="{D5216ED3-C471-4071-8FAF-3F9A1F0DC698}"/>
              </a:ext>
            </a:extLst>
          </p:cNvPr>
          <p:cNvCxnSpPr>
            <a:cxnSpLocks/>
          </p:cNvCxnSpPr>
          <p:nvPr/>
        </p:nvCxnSpPr>
        <p:spPr>
          <a:xfrm flipV="1">
            <a:off x="13991421" y="287937"/>
            <a:ext cx="1020550" cy="491761"/>
          </a:xfrm>
          <a:prstGeom prst="line">
            <a:avLst/>
          </a:prstGeom>
        </p:spPr>
        <p:style>
          <a:lnRef idx="2">
            <a:schemeClr val="dk1"/>
          </a:lnRef>
          <a:fillRef idx="0">
            <a:schemeClr val="dk1"/>
          </a:fillRef>
          <a:effectRef idx="1">
            <a:schemeClr val="dk1"/>
          </a:effectRef>
          <a:fontRef idx="minor">
            <a:schemeClr val="tx1"/>
          </a:fontRef>
        </p:style>
      </p:cxnSp>
      <p:pic>
        <p:nvPicPr>
          <p:cNvPr id="10" name="Grafik 9" descr="Ein Bild, das Natur, Mond, Krater, Astronomie enthält.&#10;&#10;KI-generierte Inhalte können fehlerhaft sein.">
            <a:extLst>
              <a:ext uri="{FF2B5EF4-FFF2-40B4-BE49-F238E27FC236}">
                <a16:creationId xmlns:a16="http://schemas.microsoft.com/office/drawing/2014/main" id="{1B197666-CD31-1764-2C5F-E51967E82129}"/>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2656416" flipH="1" flipV="1">
            <a:off x="12517372" y="6863167"/>
            <a:ext cx="804170" cy="536113"/>
          </a:xfrm>
          <a:prstGeom prst="rect">
            <a:avLst/>
          </a:prstGeom>
        </p:spPr>
      </p:pic>
      <p:pic>
        <p:nvPicPr>
          <p:cNvPr id="11" name="Grafik 10" descr="Ein Bild, das Natur, Mond, Krater, Astronomie enthält.&#10;&#10;KI-generierte Inhalte können fehlerhaft sein.">
            <a:extLst>
              <a:ext uri="{FF2B5EF4-FFF2-40B4-BE49-F238E27FC236}">
                <a16:creationId xmlns:a16="http://schemas.microsoft.com/office/drawing/2014/main" id="{2DD47803-A9BB-B3D5-3868-D18C8493B5A2}"/>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a:off x="12516241" y="6164777"/>
            <a:ext cx="906762" cy="604508"/>
          </a:xfrm>
          <a:prstGeom prst="rect">
            <a:avLst/>
          </a:prstGeom>
        </p:spPr>
      </p:pic>
      <p:pic>
        <p:nvPicPr>
          <p:cNvPr id="12" name="Grafik 11" descr="Ein Bild, das Natur, Mond, Krater, Astronomie enthält.&#10;&#10;KI-generierte Inhalte können fehlerhaft sein.">
            <a:extLst>
              <a:ext uri="{FF2B5EF4-FFF2-40B4-BE49-F238E27FC236}">
                <a16:creationId xmlns:a16="http://schemas.microsoft.com/office/drawing/2014/main" id="{7C6B39DB-A3F3-BB64-4B48-8829FCFBDC84}"/>
              </a:ext>
            </a:extLst>
          </p:cNvPr>
          <p:cNvPicPr>
            <a:picLocks noChangeAspect="1"/>
          </p:cNvPicPr>
          <p:nvPr/>
        </p:nvPicPr>
        <p:blipFill>
          <a:blip r:embed="rId8">
            <a:extLst>
              <a:ext uri="{28A0092B-C50C-407E-A947-70E740481C1C}">
                <a14:useLocalDpi xmlns:a14="http://schemas.microsoft.com/office/drawing/2010/main" val="0"/>
              </a:ext>
            </a:extLst>
          </a:blip>
          <a:stretch>
            <a:fillRect/>
          </a:stretch>
        </p:blipFill>
        <p:spPr>
          <a:xfrm rot="2761888" flipH="1">
            <a:off x="13070189" y="6656528"/>
            <a:ext cx="849248" cy="540368"/>
          </a:xfrm>
          <a:prstGeom prst="rect">
            <a:avLst/>
          </a:prstGeom>
        </p:spPr>
      </p:pic>
      <p:sp>
        <p:nvSpPr>
          <p:cNvPr id="13" name="Textfeld 12">
            <a:extLst>
              <a:ext uri="{FF2B5EF4-FFF2-40B4-BE49-F238E27FC236}">
                <a16:creationId xmlns:a16="http://schemas.microsoft.com/office/drawing/2014/main" id="{0A5B908E-3FB3-D552-FC58-10F6FC26D744}"/>
              </a:ext>
            </a:extLst>
          </p:cNvPr>
          <p:cNvSpPr txBox="1"/>
          <p:nvPr/>
        </p:nvSpPr>
        <p:spPr>
          <a:xfrm>
            <a:off x="15022648" y="6919224"/>
            <a:ext cx="3111749" cy="646331"/>
          </a:xfrm>
          <a:prstGeom prst="rect">
            <a:avLst/>
          </a:prstGeom>
          <a:noFill/>
        </p:spPr>
        <p:txBody>
          <a:bodyPr wrap="none" rtlCol="0">
            <a:spAutoFit/>
          </a:bodyPr>
          <a:lstStyle/>
          <a:p>
            <a:r>
              <a:rPr lang="de-DE" dirty="0"/>
              <a:t>ca. 1,4 Millionen Asteroiden</a:t>
            </a:r>
            <a:br>
              <a:rPr lang="de-DE" dirty="0"/>
            </a:br>
            <a:r>
              <a:rPr lang="de-DE" dirty="0"/>
              <a:t>ca. 4000 Kometen</a:t>
            </a:r>
          </a:p>
        </p:txBody>
      </p:sp>
      <p:cxnSp>
        <p:nvCxnSpPr>
          <p:cNvPr id="14" name="Gerader Verbinder 13">
            <a:extLst>
              <a:ext uri="{FF2B5EF4-FFF2-40B4-BE49-F238E27FC236}">
                <a16:creationId xmlns:a16="http://schemas.microsoft.com/office/drawing/2014/main" id="{4EA6EA48-DF86-42A6-FEBF-A699EAD57925}"/>
              </a:ext>
            </a:extLst>
          </p:cNvPr>
          <p:cNvCxnSpPr>
            <a:cxnSpLocks/>
          </p:cNvCxnSpPr>
          <p:nvPr/>
        </p:nvCxnSpPr>
        <p:spPr>
          <a:xfrm>
            <a:off x="13990657" y="6977243"/>
            <a:ext cx="890568" cy="236357"/>
          </a:xfrm>
          <a:prstGeom prst="line">
            <a:avLst/>
          </a:prstGeom>
        </p:spPr>
        <p:style>
          <a:lnRef idx="2">
            <a:schemeClr val="dk1"/>
          </a:lnRef>
          <a:fillRef idx="0">
            <a:schemeClr val="dk1"/>
          </a:fillRef>
          <a:effectRef idx="1">
            <a:schemeClr val="dk1"/>
          </a:effectRef>
          <a:fontRef idx="minor">
            <a:schemeClr val="tx1"/>
          </a:fontRef>
        </p:style>
      </p:cxnSp>
      <p:pic>
        <p:nvPicPr>
          <p:cNvPr id="15" name="Grafik 14" descr="Ein Bild, das Astronomisches Objekt, Planet, Weltraum, Raum enthält.&#10;&#10;KI-generierte Inhalte können fehlerhaft sein.">
            <a:extLst>
              <a:ext uri="{FF2B5EF4-FFF2-40B4-BE49-F238E27FC236}">
                <a16:creationId xmlns:a16="http://schemas.microsoft.com/office/drawing/2014/main" id="{7B8803B8-6222-2D58-C677-774C2891421A}"/>
              </a:ext>
            </a:extLst>
          </p:cNvPr>
          <p:cNvPicPr>
            <a:picLocks noChangeAspect="1"/>
          </p:cNvPicPr>
          <p:nvPr/>
        </p:nvPicPr>
        <p:blipFill>
          <a:blip r:embed="rId9">
            <a:extLst>
              <a:ext uri="{28A0092B-C50C-407E-A947-70E740481C1C}">
                <a14:useLocalDpi xmlns:a14="http://schemas.microsoft.com/office/drawing/2010/main" val="0"/>
              </a:ext>
            </a:extLst>
          </a:blip>
          <a:stretch>
            <a:fillRect/>
          </a:stretch>
        </p:blipFill>
        <p:spPr>
          <a:xfrm rot="884437">
            <a:off x="-2639227" y="1380968"/>
            <a:ext cx="2225504" cy="2225504"/>
          </a:xfrm>
          <a:prstGeom prst="rect">
            <a:avLst/>
          </a:prstGeom>
        </p:spPr>
      </p:pic>
      <p:sp>
        <p:nvSpPr>
          <p:cNvPr id="17" name="Textfeld 16">
            <a:extLst>
              <a:ext uri="{FF2B5EF4-FFF2-40B4-BE49-F238E27FC236}">
                <a16:creationId xmlns:a16="http://schemas.microsoft.com/office/drawing/2014/main" id="{6BC5692A-5E64-0CE9-023A-A4C980572F47}"/>
              </a:ext>
            </a:extLst>
          </p:cNvPr>
          <p:cNvSpPr txBox="1"/>
          <p:nvPr/>
        </p:nvSpPr>
        <p:spPr>
          <a:xfrm>
            <a:off x="-4808249" y="1175634"/>
            <a:ext cx="1354858" cy="369332"/>
          </a:xfrm>
          <a:prstGeom prst="rect">
            <a:avLst/>
          </a:prstGeom>
          <a:noFill/>
        </p:spPr>
        <p:txBody>
          <a:bodyPr wrap="none" rtlCol="0">
            <a:spAutoFit/>
          </a:bodyPr>
          <a:lstStyle/>
          <a:p>
            <a:r>
              <a:rPr lang="de-DE" dirty="0"/>
              <a:t>8 Planeten</a:t>
            </a:r>
          </a:p>
        </p:txBody>
      </p:sp>
      <p:cxnSp>
        <p:nvCxnSpPr>
          <p:cNvPr id="18" name="Gerader Verbinder 17">
            <a:extLst>
              <a:ext uri="{FF2B5EF4-FFF2-40B4-BE49-F238E27FC236}">
                <a16:creationId xmlns:a16="http://schemas.microsoft.com/office/drawing/2014/main" id="{F95E6C8F-9746-7887-AE68-12FC7F4C8BAF}"/>
              </a:ext>
            </a:extLst>
          </p:cNvPr>
          <p:cNvCxnSpPr>
            <a:cxnSpLocks/>
          </p:cNvCxnSpPr>
          <p:nvPr/>
        </p:nvCxnSpPr>
        <p:spPr>
          <a:xfrm flipH="1" flipV="1">
            <a:off x="-3562350" y="1604567"/>
            <a:ext cx="917399" cy="338533"/>
          </a:xfrm>
          <a:prstGeom prst="line">
            <a:avLst/>
          </a:prstGeom>
        </p:spPr>
        <p:style>
          <a:lnRef idx="2">
            <a:schemeClr val="dk1"/>
          </a:lnRef>
          <a:fillRef idx="0">
            <a:schemeClr val="dk1"/>
          </a:fillRef>
          <a:effectRef idx="1">
            <a:schemeClr val="dk1"/>
          </a:effectRef>
          <a:fontRef idx="minor">
            <a:schemeClr val="tx1"/>
          </a:fontRef>
        </p:style>
      </p:cxnSp>
      <p:pic>
        <p:nvPicPr>
          <p:cNvPr id="19" name="Grafik 18" descr="Ein Bild, das Natur, Astronomisches Objekt, Kugel, Planet enthält.&#10;&#10;KI-generierte Inhalte können fehlerhaft sein.">
            <a:extLst>
              <a:ext uri="{FF2B5EF4-FFF2-40B4-BE49-F238E27FC236}">
                <a16:creationId xmlns:a16="http://schemas.microsoft.com/office/drawing/2014/main" id="{A85A1E9A-AAB9-AD7C-F798-E76C918E3504}"/>
              </a:ext>
            </a:extLst>
          </p:cNvPr>
          <p:cNvPicPr>
            <a:picLocks noChangeAspect="1"/>
          </p:cNvPicPr>
          <p:nvPr/>
        </p:nvPicPr>
        <p:blipFill>
          <a:blip r:embed="rId10">
            <a:extLst>
              <a:ext uri="{28A0092B-C50C-407E-A947-70E740481C1C}">
                <a14:useLocalDpi xmlns:a14="http://schemas.microsoft.com/office/drawing/2010/main" val="0"/>
              </a:ext>
            </a:extLst>
          </a:blip>
          <a:stretch>
            <a:fillRect/>
          </a:stretch>
        </p:blipFill>
        <p:spPr>
          <a:xfrm>
            <a:off x="-1544979" y="4362450"/>
            <a:ext cx="632180" cy="632180"/>
          </a:xfrm>
          <a:prstGeom prst="rect">
            <a:avLst/>
          </a:prstGeom>
        </p:spPr>
      </p:pic>
      <p:sp>
        <p:nvSpPr>
          <p:cNvPr id="20" name="Textfeld 19">
            <a:extLst>
              <a:ext uri="{FF2B5EF4-FFF2-40B4-BE49-F238E27FC236}">
                <a16:creationId xmlns:a16="http://schemas.microsoft.com/office/drawing/2014/main" id="{F6882490-2348-44A3-9E25-E068152B38B8}"/>
              </a:ext>
            </a:extLst>
          </p:cNvPr>
          <p:cNvSpPr txBox="1"/>
          <p:nvPr/>
        </p:nvSpPr>
        <p:spPr>
          <a:xfrm>
            <a:off x="-3971105" y="5376019"/>
            <a:ext cx="1566454" cy="369332"/>
          </a:xfrm>
          <a:prstGeom prst="rect">
            <a:avLst/>
          </a:prstGeom>
          <a:noFill/>
        </p:spPr>
        <p:txBody>
          <a:bodyPr wrap="none" rtlCol="0">
            <a:spAutoFit/>
          </a:bodyPr>
          <a:lstStyle/>
          <a:p>
            <a:r>
              <a:rPr lang="de-DE" dirty="0"/>
              <a:t>300+ Monde</a:t>
            </a:r>
          </a:p>
        </p:txBody>
      </p:sp>
      <p:cxnSp>
        <p:nvCxnSpPr>
          <p:cNvPr id="22" name="Gerader Verbinder 21">
            <a:extLst>
              <a:ext uri="{FF2B5EF4-FFF2-40B4-BE49-F238E27FC236}">
                <a16:creationId xmlns:a16="http://schemas.microsoft.com/office/drawing/2014/main" id="{55A5DB98-A910-5BF3-EBAB-F9BBCAD1789E}"/>
              </a:ext>
            </a:extLst>
          </p:cNvPr>
          <p:cNvCxnSpPr>
            <a:cxnSpLocks/>
          </p:cNvCxnSpPr>
          <p:nvPr/>
        </p:nvCxnSpPr>
        <p:spPr>
          <a:xfrm flipH="1">
            <a:off x="-2580439" y="4878381"/>
            <a:ext cx="895828" cy="398134"/>
          </a:xfrm>
          <a:prstGeom prst="line">
            <a:avLst/>
          </a:prstGeom>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236192201"/>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2DDE1FF8-7B90-396E-0501-5114287D3080}"/>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9843FE26-2951-C367-2CBD-5518709922FB}"/>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1C1F2AF4-C41E-D3EF-2716-84B09AC25C6F}"/>
              </a:ext>
            </a:extLst>
          </p:cNvPr>
          <p:cNvSpPr/>
          <p:nvPr/>
        </p:nvSpPr>
        <p:spPr>
          <a:xfrm>
            <a:off x="4061999" y="6258318"/>
            <a:ext cx="8130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C5A410FD-7A68-5F80-3BCF-F7FBE8088F7B}"/>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5E4CF6A5-7978-10E3-6433-D8B923B10A4E}"/>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4A9C7200-5810-6C0E-4D58-220677F3BCBD}"/>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B6EF16BC-484B-4EAD-5B7F-A7E8D9676FB0}"/>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7878507A-7DD3-832A-B548-5137EA32BB1E}"/>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9B55E5CB-D863-8786-4CC9-2BDF06A50759}"/>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25EC9CB1-1802-FAFE-EF65-2D57F4CE803B}"/>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878642DA-037C-05CA-24CB-43EA2943B0D7}"/>
              </a:ext>
            </a:extLst>
          </p:cNvPr>
          <p:cNvSpPr>
            <a:spLocks noGrp="1"/>
          </p:cNvSpPr>
          <p:nvPr>
            <p:ph type="title"/>
          </p:nvPr>
        </p:nvSpPr>
        <p:spPr>
          <a:xfrm>
            <a:off x="4397918" y="2485159"/>
            <a:ext cx="3389632" cy="1560366"/>
          </a:xfrm>
        </p:spPr>
        <p:txBody>
          <a:bodyPr/>
          <a:lstStyle/>
          <a:p>
            <a:r>
              <a:rPr lang="de-DE" sz="4400" dirty="0"/>
              <a:t>Chaos</a:t>
            </a:r>
            <a:endParaRPr lang="de-DE" dirty="0"/>
          </a:p>
        </p:txBody>
      </p:sp>
    </p:spTree>
    <p:extLst>
      <p:ext uri="{BB962C8B-B14F-4D97-AF65-F5344CB8AC3E}">
        <p14:creationId xmlns:p14="http://schemas.microsoft.com/office/powerpoint/2010/main" val="1248601507"/>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5C09B1CD-3B5B-A4A5-3215-279722C04A33}"/>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73306383-DE2F-8F47-7A46-CD959393D826}"/>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F55090FA-F172-BB59-91DE-E64992E90697}"/>
              </a:ext>
            </a:extLst>
          </p:cNvPr>
          <p:cNvSpPr/>
          <p:nvPr/>
        </p:nvSpPr>
        <p:spPr>
          <a:xfrm>
            <a:off x="4061999" y="6258318"/>
            <a:ext cx="8130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9F52A77A-981B-B7A2-DBE4-ABE61E4CDB42}"/>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F3F49540-E4E4-38C0-50B3-EB99DF0B64E1}"/>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DFFBA943-F962-A094-DDD3-11DBDC4FFAA6}"/>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ACB024BC-6EB0-20C6-11FF-18CE06317A97}"/>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CD475C2B-133B-6D3B-BFD3-EAE661840E91}"/>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8D2002E7-B69B-827B-05FD-461A06051A22}"/>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C73573A5-C3C4-A1E7-17B5-DA84B68AFBF6}"/>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6" name="Inhaltsplatzhalter 5">
            <a:extLst>
              <a:ext uri="{FF2B5EF4-FFF2-40B4-BE49-F238E27FC236}">
                <a16:creationId xmlns:a16="http://schemas.microsoft.com/office/drawing/2014/main" id="{BD606603-DE0A-2C5B-3136-A00463A528DC}"/>
              </a:ext>
            </a:extLst>
          </p:cNvPr>
          <p:cNvSpPr>
            <a:spLocks noGrp="1"/>
          </p:cNvSpPr>
          <p:nvPr>
            <p:ph idx="1"/>
          </p:nvPr>
        </p:nvSpPr>
        <p:spPr>
          <a:xfrm>
            <a:off x="838200" y="1825625"/>
            <a:ext cx="10515600" cy="3965572"/>
          </a:xfrm>
        </p:spPr>
        <p:txBody>
          <a:bodyPr>
            <a:normAutofit/>
          </a:bodyPr>
          <a:lstStyle/>
          <a:p>
            <a:pPr marL="0" indent="0" algn="ctr">
              <a:buNone/>
            </a:pPr>
            <a:r>
              <a:rPr lang="de-DE" b="1" dirty="0"/>
              <a:t>Sensitive Abhängigkeit von den Anfangsbedingungen</a:t>
            </a:r>
          </a:p>
          <a:p>
            <a:pPr marL="0" indent="0" algn="ctr">
              <a:buNone/>
            </a:pPr>
            <a:r>
              <a:rPr lang="de-DE" sz="1800" dirty="0"/>
              <a:t>„Schmetterlingseffekt“</a:t>
            </a:r>
          </a:p>
          <a:p>
            <a:pPr marL="0" indent="0" algn="ctr">
              <a:buNone/>
            </a:pPr>
            <a:endParaRPr lang="de-DE" b="1" dirty="0"/>
          </a:p>
          <a:p>
            <a:r>
              <a:rPr lang="de-DE" dirty="0"/>
              <a:t>Kleine Fehler in den Anfangsbedingungen wachsen exponentiell</a:t>
            </a:r>
          </a:p>
          <a:p>
            <a:r>
              <a:rPr lang="de-DE" dirty="0"/>
              <a:t>Beschreibt Langzeitverhalten eines dynamischen Systems</a:t>
            </a:r>
          </a:p>
          <a:p>
            <a:r>
              <a:rPr lang="de-DE" dirty="0"/>
              <a:t>Im Allgemeinen nicht Periodisch</a:t>
            </a:r>
          </a:p>
          <a:p>
            <a:r>
              <a:rPr lang="de-DE" dirty="0"/>
              <a:t>Trotzdem noch Deterministisch</a:t>
            </a:r>
          </a:p>
          <a:p>
            <a:pPr lvl="1"/>
            <a:r>
              <a:rPr lang="de-DE" dirty="0"/>
              <a:t>Gedankenexperiment: Laplacescher Dämon</a:t>
            </a:r>
          </a:p>
        </p:txBody>
      </p:sp>
      <p:sp>
        <p:nvSpPr>
          <p:cNvPr id="8" name="Titel 7">
            <a:extLst>
              <a:ext uri="{FF2B5EF4-FFF2-40B4-BE49-F238E27FC236}">
                <a16:creationId xmlns:a16="http://schemas.microsoft.com/office/drawing/2014/main" id="{B70C688D-506E-AE7F-BBC9-C837E0618083}"/>
              </a:ext>
            </a:extLst>
          </p:cNvPr>
          <p:cNvSpPr>
            <a:spLocks noGrp="1"/>
          </p:cNvSpPr>
          <p:nvPr>
            <p:ph type="title"/>
          </p:nvPr>
        </p:nvSpPr>
        <p:spPr>
          <a:xfrm>
            <a:off x="4998509" y="385110"/>
            <a:ext cx="2194980" cy="1009563"/>
          </a:xfrm>
        </p:spPr>
        <p:txBody>
          <a:bodyPr/>
          <a:lstStyle/>
          <a:p>
            <a:r>
              <a:rPr lang="de-DE" dirty="0"/>
              <a:t>Chaos</a:t>
            </a:r>
          </a:p>
        </p:txBody>
      </p:sp>
    </p:spTree>
    <p:extLst>
      <p:ext uri="{BB962C8B-B14F-4D97-AF65-F5344CB8AC3E}">
        <p14:creationId xmlns:p14="http://schemas.microsoft.com/office/powerpoint/2010/main" val="1159388669"/>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a:extLst>
            <a:ext uri="{FF2B5EF4-FFF2-40B4-BE49-F238E27FC236}">
              <a16:creationId xmlns:a16="http://schemas.microsoft.com/office/drawing/2014/main" id="{85956A94-2DED-F435-5171-BEBB95A1F5A1}"/>
            </a:ext>
          </a:extLst>
        </p:cNvPr>
        <p:cNvGrpSpPr/>
        <p:nvPr/>
      </p:nvGrpSpPr>
      <p:grpSpPr>
        <a:xfrm>
          <a:off x="0" y="0"/>
          <a:ext cx="0" cy="0"/>
          <a:chOff x="0" y="0"/>
          <a:chExt cx="0" cy="0"/>
        </a:xfrm>
      </p:grpSpPr>
      <p:pic>
        <p:nvPicPr>
          <p:cNvPr id="8" name="Lorenz v2_optimized">
            <a:hlinkClick r:id="" action="ppaction://media"/>
            <a:extLst>
              <a:ext uri="{FF2B5EF4-FFF2-40B4-BE49-F238E27FC236}">
                <a16:creationId xmlns:a16="http://schemas.microsoft.com/office/drawing/2014/main" id="{2830E2A8-6E54-0E1A-D17F-382ABCAA06C2}"/>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a:xfrm>
            <a:off x="1355849" y="1920267"/>
            <a:ext cx="6768151" cy="3807085"/>
          </a:xfrm>
          <a:prstGeom prst="roundRect">
            <a:avLst>
              <a:gd name="adj" fmla="val 11988"/>
            </a:avLst>
          </a:prstGeom>
          <a:effectLst>
            <a:outerShdw blurRad="635000" sx="110000" sy="110000" algn="ctr" rotWithShape="0">
              <a:prstClr val="black">
                <a:alpha val="40000"/>
              </a:prstClr>
            </a:outerShdw>
          </a:effectLst>
        </p:spPr>
      </p:pic>
      <p:sp>
        <p:nvSpPr>
          <p:cNvPr id="5" name="Textfeld 4">
            <a:extLst>
              <a:ext uri="{FF2B5EF4-FFF2-40B4-BE49-F238E27FC236}">
                <a16:creationId xmlns:a16="http://schemas.microsoft.com/office/drawing/2014/main" id="{A5D2FD81-1771-ACCD-1619-496255855E2B}"/>
              </a:ext>
            </a:extLst>
          </p:cNvPr>
          <p:cNvSpPr txBox="1"/>
          <p:nvPr/>
        </p:nvSpPr>
        <p:spPr>
          <a:xfrm>
            <a:off x="8666150" y="3579655"/>
            <a:ext cx="2983699" cy="584775"/>
          </a:xfrm>
          <a:prstGeom prst="rect">
            <a:avLst/>
          </a:prstGeom>
          <a:noFill/>
        </p:spPr>
        <p:txBody>
          <a:bodyPr wrap="square" rtlCol="0">
            <a:spAutoFit/>
          </a:bodyPr>
          <a:lstStyle/>
          <a:p>
            <a:pPr algn="ctr"/>
            <a:r>
              <a:rPr lang="de-DE" sz="1400" dirty="0"/>
              <a:t>Beispiel chaotisches System:</a:t>
            </a:r>
          </a:p>
          <a:p>
            <a:pPr algn="ctr"/>
            <a:r>
              <a:rPr lang="de-DE" dirty="0"/>
              <a:t>Lorenz Attraktor</a:t>
            </a:r>
          </a:p>
        </p:txBody>
      </p:sp>
      <p:sp>
        <p:nvSpPr>
          <p:cNvPr id="9" name="Rechteck 8">
            <a:extLst>
              <a:ext uri="{FF2B5EF4-FFF2-40B4-BE49-F238E27FC236}">
                <a16:creationId xmlns:a16="http://schemas.microsoft.com/office/drawing/2014/main" id="{5A46B380-AF99-8DE0-B191-4E71C57EB2A8}"/>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0" name="Rechteck 9">
            <a:extLst>
              <a:ext uri="{FF2B5EF4-FFF2-40B4-BE49-F238E27FC236}">
                <a16:creationId xmlns:a16="http://schemas.microsoft.com/office/drawing/2014/main" id="{7AFA6F41-B8EF-1BC6-318D-F49528DF5D1A}"/>
              </a:ext>
            </a:extLst>
          </p:cNvPr>
          <p:cNvSpPr/>
          <p:nvPr/>
        </p:nvSpPr>
        <p:spPr>
          <a:xfrm>
            <a:off x="4061999" y="6258318"/>
            <a:ext cx="8130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11" name="Gerader Verbinder 10">
            <a:extLst>
              <a:ext uri="{FF2B5EF4-FFF2-40B4-BE49-F238E27FC236}">
                <a16:creationId xmlns:a16="http://schemas.microsoft.com/office/drawing/2014/main" id="{27267CD7-A285-6FBA-376B-326E89472665}"/>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12" name="Rechteck 11">
            <a:extLst>
              <a:ext uri="{FF2B5EF4-FFF2-40B4-BE49-F238E27FC236}">
                <a16:creationId xmlns:a16="http://schemas.microsoft.com/office/drawing/2014/main" id="{F2F32E55-6B39-EF2E-9AEE-0564FB9EBD45}"/>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13" name="Rechteck 12">
            <a:extLst>
              <a:ext uri="{FF2B5EF4-FFF2-40B4-BE49-F238E27FC236}">
                <a16:creationId xmlns:a16="http://schemas.microsoft.com/office/drawing/2014/main" id="{4A67C88A-789C-111C-7F32-1078DB024A3C}"/>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14" name="Rechteck 13">
            <a:extLst>
              <a:ext uri="{FF2B5EF4-FFF2-40B4-BE49-F238E27FC236}">
                <a16:creationId xmlns:a16="http://schemas.microsoft.com/office/drawing/2014/main" id="{F58380CA-A3F1-E186-5229-A270A84975D1}"/>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15" name="Rechteck 14">
            <a:extLst>
              <a:ext uri="{FF2B5EF4-FFF2-40B4-BE49-F238E27FC236}">
                <a16:creationId xmlns:a16="http://schemas.microsoft.com/office/drawing/2014/main" id="{40F3D246-5D5D-6BFF-A2DF-245DBA8363CB}"/>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16" name="Rechteck 15">
            <a:extLst>
              <a:ext uri="{FF2B5EF4-FFF2-40B4-BE49-F238E27FC236}">
                <a16:creationId xmlns:a16="http://schemas.microsoft.com/office/drawing/2014/main" id="{CD5BC4DE-DC5A-8930-B365-C7B0506FFDF9}"/>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17" name="Rechteck 16">
            <a:extLst>
              <a:ext uri="{FF2B5EF4-FFF2-40B4-BE49-F238E27FC236}">
                <a16:creationId xmlns:a16="http://schemas.microsoft.com/office/drawing/2014/main" id="{8DC95785-04AD-F260-BB79-821F443FCEEC}"/>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4" name="Titel 3">
            <a:extLst>
              <a:ext uri="{FF2B5EF4-FFF2-40B4-BE49-F238E27FC236}">
                <a16:creationId xmlns:a16="http://schemas.microsoft.com/office/drawing/2014/main" id="{AA5B3EC9-13E5-5B15-B95D-2852E66A53D2}"/>
              </a:ext>
            </a:extLst>
          </p:cNvPr>
          <p:cNvSpPr>
            <a:spLocks noGrp="1"/>
          </p:cNvSpPr>
          <p:nvPr>
            <p:ph type="title"/>
          </p:nvPr>
        </p:nvSpPr>
        <p:spPr>
          <a:xfrm>
            <a:off x="4995244" y="366679"/>
            <a:ext cx="2194980" cy="1009563"/>
          </a:xfrm>
        </p:spPr>
        <p:txBody>
          <a:bodyPr/>
          <a:lstStyle/>
          <a:p>
            <a:r>
              <a:rPr lang="de-DE" dirty="0"/>
              <a:t>Chaos</a:t>
            </a:r>
          </a:p>
        </p:txBody>
      </p:sp>
    </p:spTree>
    <p:extLst>
      <p:ext uri="{BB962C8B-B14F-4D97-AF65-F5344CB8AC3E}">
        <p14:creationId xmlns:p14="http://schemas.microsoft.com/office/powerpoint/2010/main" val="4145356935"/>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mediacall" presetSubtype="0" fill="hold" nodeType="clickEffect">
                                  <p:stCondLst>
                                    <p:cond delay="0"/>
                                  </p:stCondLst>
                                  <p:childTnLst>
                                    <p:cmd type="call" cmd="playFrom(0.0)">
                                      <p:cBhvr>
                                        <p:cTn id="6" dur="100084" fill="hold"/>
                                        <p:tgtEl>
                                          <p:spTgt spid="8"/>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8"/>
                </p:tgtEl>
              </p:cMediaNode>
            </p:video>
            <p:seq concurrent="1" nextAc="seek">
              <p:cTn id="8" restart="whenNotActive" fill="hold" evtFilter="cancelBubble" nodeType="interactiveSeq">
                <p:stCondLst>
                  <p:cond evt="onClick" delay="0">
                    <p:tgtEl>
                      <p:spTgt spid="8"/>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8"/>
                                        </p:tgtEl>
                                      </p:cBhvr>
                                    </p:cmd>
                                  </p:childTnLst>
                                </p:cTn>
                              </p:par>
                            </p:childTnLst>
                          </p:cTn>
                        </p:par>
                      </p:childTnLst>
                    </p:cTn>
                  </p:par>
                </p:childTnLst>
              </p:cTn>
              <p:nextCondLst>
                <p:cond evt="onClick" delay="0">
                  <p:tgtEl>
                    <p:spTgt spid="8"/>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CA88ECC-2477-B6D6-ADE9-66AAA999E541}"/>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AB31133B-15A4-24E8-DFB9-542329B22D7B}"/>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97F2CADE-9FA5-34A7-E8B4-60CBA8EDE56B}"/>
              </a:ext>
            </a:extLst>
          </p:cNvPr>
          <p:cNvSpPr/>
          <p:nvPr/>
        </p:nvSpPr>
        <p:spPr>
          <a:xfrm>
            <a:off x="4061999" y="6258318"/>
            <a:ext cx="8130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C138982B-BC55-4B66-F757-EBB284DB1B99}"/>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385B0D01-05B1-DFE3-4258-247E0CFCC7DF}"/>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BBEEE1AD-AF79-009B-6CD6-9A45640BDFE0}"/>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74CB3575-5C05-8220-7A3D-0A7B2071B870}"/>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C37C7AC7-223A-3E72-B88F-2E9363AED1EE}"/>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FD6DA2E3-C1E9-CD0A-5E79-EADB63E18F0A}"/>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1CD63238-D947-D11F-F20F-F52A304B88DA}"/>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6" name="Inhaltsplatzhalter 5">
            <a:extLst>
              <a:ext uri="{FF2B5EF4-FFF2-40B4-BE49-F238E27FC236}">
                <a16:creationId xmlns:a16="http://schemas.microsoft.com/office/drawing/2014/main" id="{5AA24F94-256D-234D-45E2-44B8FDFF1C00}"/>
              </a:ext>
            </a:extLst>
          </p:cNvPr>
          <p:cNvSpPr>
            <a:spLocks noGrp="1"/>
          </p:cNvSpPr>
          <p:nvPr>
            <p:ph idx="1"/>
          </p:nvPr>
        </p:nvSpPr>
        <p:spPr>
          <a:xfrm>
            <a:off x="838200" y="1825625"/>
            <a:ext cx="8714362" cy="3936996"/>
          </a:xfrm>
        </p:spPr>
        <p:txBody>
          <a:bodyPr/>
          <a:lstStyle/>
          <a:p>
            <a:r>
              <a:rPr lang="de-DE" dirty="0"/>
              <a:t>Ebenfalls n-Körper-System</a:t>
            </a:r>
          </a:p>
          <a:p>
            <a:pPr lvl="1"/>
            <a:r>
              <a:rPr lang="de-DE" dirty="0"/>
              <a:t>Sonne, Planeten, Asteroiden und Kometen, Einflüsse außerhalb des Sonnensystems</a:t>
            </a:r>
          </a:p>
          <a:p>
            <a:pPr lvl="1"/>
            <a:r>
              <a:rPr lang="de-DE" dirty="0"/>
              <a:t>Besonderheit: Ein Körper wesentlich größer als alle anderen » Sonne</a:t>
            </a:r>
          </a:p>
          <a:p>
            <a:r>
              <a:rPr lang="de-DE" dirty="0"/>
              <a:t>Lyapunov-Zeit von ≈ 5 Millionen Jahren</a:t>
            </a:r>
          </a:p>
          <a:p>
            <a:pPr lvl="1"/>
            <a:r>
              <a:rPr lang="de-DE" dirty="0"/>
              <a:t>Nach wenigen Lyapunov-Zeiten verschwinden genaue Vorhersagbarkeiten</a:t>
            </a:r>
          </a:p>
          <a:p>
            <a:r>
              <a:rPr lang="de-DE" dirty="0"/>
              <a:t>Vorhersagen mithilfe von Simulationen</a:t>
            </a:r>
          </a:p>
        </p:txBody>
      </p:sp>
      <p:sp>
        <p:nvSpPr>
          <p:cNvPr id="8" name="Titel 7">
            <a:extLst>
              <a:ext uri="{FF2B5EF4-FFF2-40B4-BE49-F238E27FC236}">
                <a16:creationId xmlns:a16="http://schemas.microsoft.com/office/drawing/2014/main" id="{FB4C97C8-BB8C-E543-3C1B-03E31BC36A7E}"/>
              </a:ext>
            </a:extLst>
          </p:cNvPr>
          <p:cNvSpPr>
            <a:spLocks noGrp="1"/>
          </p:cNvSpPr>
          <p:nvPr>
            <p:ph type="title"/>
          </p:nvPr>
        </p:nvSpPr>
        <p:spPr>
          <a:xfrm>
            <a:off x="4099898" y="257563"/>
            <a:ext cx="3992202" cy="1252218"/>
          </a:xfrm>
        </p:spPr>
        <p:txBody>
          <a:bodyPr/>
          <a:lstStyle/>
          <a:p>
            <a:r>
              <a:rPr lang="de-DE" sz="2800" dirty="0"/>
              <a:t>Chaos</a:t>
            </a:r>
            <a:br>
              <a:rPr lang="de-DE" dirty="0"/>
            </a:br>
            <a:r>
              <a:rPr lang="de-DE" sz="1800" dirty="0"/>
              <a:t>In unserem Sonnensystem</a:t>
            </a:r>
            <a:endParaRPr lang="de-DE" dirty="0"/>
          </a:p>
        </p:txBody>
      </p:sp>
      <mc:AlternateContent xmlns:mc="http://schemas.openxmlformats.org/markup-compatibility/2006" xmlns:a14="http://schemas.microsoft.com/office/drawing/2010/main">
        <mc:Choice Requires="a14">
          <p:sp>
            <p:nvSpPr>
              <p:cNvPr id="3" name="Textfeld 2">
                <a:extLst>
                  <a:ext uri="{FF2B5EF4-FFF2-40B4-BE49-F238E27FC236}">
                    <a16:creationId xmlns:a16="http://schemas.microsoft.com/office/drawing/2014/main" id="{94B3C616-1333-D566-4287-B5B7D8FD58C7}"/>
                  </a:ext>
                </a:extLst>
              </p:cNvPr>
              <p:cNvSpPr txBox="1"/>
              <p:nvPr/>
            </p:nvSpPr>
            <p:spPr>
              <a:xfrm>
                <a:off x="8844532" y="4726044"/>
                <a:ext cx="2412006" cy="386644"/>
              </a:xfrm>
              <a:prstGeom prst="rect">
                <a:avLst/>
              </a:prstGeom>
              <a:noFill/>
            </p:spPr>
            <p:txBody>
              <a:bodyPr wrap="none" lIns="0" tIns="0" rIns="0" bIns="0" rtlCol="0">
                <a:spAutoFit/>
              </a:bodyPr>
              <a:lstStyle/>
              <a:p>
                <a:pPr algn="ctr"/>
                <a14:m>
                  <m:oMathPara xmlns:m="http://schemas.openxmlformats.org/officeDocument/2006/math">
                    <m:oMathParaPr>
                      <m:jc m:val="centerGroup"/>
                    </m:oMathParaPr>
                    <m:oMath xmlns:m="http://schemas.openxmlformats.org/officeDocument/2006/math">
                      <m:d>
                        <m:dPr>
                          <m:begChr m:val="‖"/>
                          <m:endChr m:val="‖"/>
                          <m:ctrlPr>
                            <a:rPr lang="de-DE" sz="2400" i="1" smtClean="0">
                              <a:latin typeface="Cambria Math" panose="02040503050406030204" pitchFamily="18" charset="0"/>
                            </a:rPr>
                          </m:ctrlPr>
                        </m:dPr>
                        <m:e>
                          <m:r>
                            <a:rPr lang="de-DE" sz="2400" i="1">
                              <a:latin typeface="Cambria Math" panose="02040503050406030204" pitchFamily="18" charset="0"/>
                            </a:rPr>
                            <m:t>𝛿</m:t>
                          </m:r>
                          <m:r>
                            <a:rPr lang="de-DE" sz="2400" i="1">
                              <a:latin typeface="Cambria Math" panose="02040503050406030204" pitchFamily="18" charset="0"/>
                            </a:rPr>
                            <m:t>(</m:t>
                          </m:r>
                          <m:r>
                            <a:rPr lang="de-DE" sz="2400" i="1">
                              <a:latin typeface="Cambria Math" panose="02040503050406030204" pitchFamily="18" charset="0"/>
                            </a:rPr>
                            <m:t>𝑡</m:t>
                          </m:r>
                          <m:r>
                            <a:rPr lang="de-DE" sz="2400" i="1">
                              <a:latin typeface="Cambria Math" panose="02040503050406030204" pitchFamily="18" charset="0"/>
                            </a:rPr>
                            <m:t>)</m:t>
                          </m:r>
                        </m:e>
                      </m:d>
                      <m:r>
                        <a:rPr lang="de-DE" sz="2400" i="1">
                          <a:latin typeface="Cambria Math" panose="02040503050406030204" pitchFamily="18" charset="0"/>
                          <a:ea typeface="Cambria Math" panose="02040503050406030204" pitchFamily="18" charset="0"/>
                        </a:rPr>
                        <m:t>≈</m:t>
                      </m:r>
                      <m:sSup>
                        <m:sSupPr>
                          <m:ctrlPr>
                            <a:rPr lang="de-DE" sz="2400" i="1">
                              <a:latin typeface="Cambria Math" panose="02040503050406030204" pitchFamily="18" charset="0"/>
                              <a:ea typeface="Cambria Math" panose="02040503050406030204" pitchFamily="18" charset="0"/>
                            </a:rPr>
                          </m:ctrlPr>
                        </m:sSupPr>
                        <m:e>
                          <m:r>
                            <a:rPr lang="de-DE" sz="2400" i="1">
                              <a:latin typeface="Cambria Math" panose="02040503050406030204" pitchFamily="18" charset="0"/>
                              <a:ea typeface="Cambria Math" panose="02040503050406030204" pitchFamily="18" charset="0"/>
                            </a:rPr>
                            <m:t>𝑒</m:t>
                          </m:r>
                        </m:e>
                        <m:sup>
                          <m:r>
                            <a:rPr lang="de-DE" sz="2400" i="1">
                              <a:latin typeface="Cambria Math" panose="02040503050406030204" pitchFamily="18" charset="0"/>
                              <a:ea typeface="Cambria Math" panose="02040503050406030204" pitchFamily="18" charset="0"/>
                            </a:rPr>
                            <m:t>𝜆</m:t>
                          </m:r>
                          <m:r>
                            <a:rPr lang="de-DE" sz="2400" i="1">
                              <a:latin typeface="Cambria Math" panose="02040503050406030204" pitchFamily="18" charset="0"/>
                              <a:ea typeface="Cambria Math" panose="02040503050406030204" pitchFamily="18" charset="0"/>
                            </a:rPr>
                            <m:t>𝑡</m:t>
                          </m:r>
                        </m:sup>
                      </m:sSup>
                      <m:d>
                        <m:dPr>
                          <m:begChr m:val="‖"/>
                          <m:endChr m:val="‖"/>
                          <m:ctrlPr>
                            <a:rPr lang="de-DE" sz="2400" i="1">
                              <a:latin typeface="Cambria Math" panose="02040503050406030204" pitchFamily="18" charset="0"/>
                              <a:ea typeface="Cambria Math" panose="02040503050406030204" pitchFamily="18" charset="0"/>
                            </a:rPr>
                          </m:ctrlPr>
                        </m:dPr>
                        <m:e>
                          <m:sSub>
                            <m:sSubPr>
                              <m:ctrlPr>
                                <a:rPr lang="de-DE" sz="2400" i="1">
                                  <a:latin typeface="Cambria Math" panose="02040503050406030204" pitchFamily="18" charset="0"/>
                                  <a:ea typeface="Cambria Math" panose="02040503050406030204" pitchFamily="18" charset="0"/>
                                </a:rPr>
                              </m:ctrlPr>
                            </m:sSubPr>
                            <m:e>
                              <m:r>
                                <a:rPr lang="de-DE" sz="2400" i="1">
                                  <a:latin typeface="Cambria Math" panose="02040503050406030204" pitchFamily="18" charset="0"/>
                                  <a:ea typeface="Cambria Math" panose="02040503050406030204" pitchFamily="18" charset="0"/>
                                </a:rPr>
                                <m:t>𝛿</m:t>
                              </m:r>
                            </m:e>
                            <m:sub>
                              <m:r>
                                <a:rPr lang="de-DE" sz="2400" i="1">
                                  <a:latin typeface="Cambria Math" panose="02040503050406030204" pitchFamily="18" charset="0"/>
                                  <a:ea typeface="Cambria Math" panose="02040503050406030204" pitchFamily="18" charset="0"/>
                                </a:rPr>
                                <m:t>0</m:t>
                              </m:r>
                            </m:sub>
                          </m:sSub>
                        </m:e>
                      </m:d>
                    </m:oMath>
                  </m:oMathPara>
                </a14:m>
                <a:endParaRPr lang="de-DE" sz="2400" b="0" i="1" dirty="0">
                  <a:ea typeface="Cambria Math" panose="02040503050406030204" pitchFamily="18" charset="0"/>
                </a:endParaRPr>
              </a:p>
            </p:txBody>
          </p:sp>
        </mc:Choice>
        <mc:Fallback xmlns="">
          <p:sp>
            <p:nvSpPr>
              <p:cNvPr id="3" name="Textfeld 2">
                <a:extLst>
                  <a:ext uri="{FF2B5EF4-FFF2-40B4-BE49-F238E27FC236}">
                    <a16:creationId xmlns:a16="http://schemas.microsoft.com/office/drawing/2014/main" id="{94B3C616-1333-D566-4287-B5B7D8FD58C7}"/>
                  </a:ext>
                </a:extLst>
              </p:cNvPr>
              <p:cNvSpPr txBox="1">
                <a:spLocks noRot="1" noChangeAspect="1" noMove="1" noResize="1" noEditPoints="1" noAdjustHandles="1" noChangeArrowheads="1" noChangeShapeType="1" noTextEdit="1"/>
              </p:cNvSpPr>
              <p:nvPr/>
            </p:nvSpPr>
            <p:spPr>
              <a:xfrm>
                <a:off x="8844532" y="4726044"/>
                <a:ext cx="2412006" cy="386644"/>
              </a:xfrm>
              <a:prstGeom prst="rect">
                <a:avLst/>
              </a:prstGeom>
              <a:blipFill>
                <a:blip r:embed="rId3"/>
                <a:stretch>
                  <a:fillRect/>
                </a:stretch>
              </a:blipFill>
            </p:spPr>
            <p:txBody>
              <a:bodyPr/>
              <a:lstStyle/>
              <a:p>
                <a:r>
                  <a:rPr lang="de-DE">
                    <a:noFill/>
                  </a:rPr>
                  <a:t> </a:t>
                </a:r>
              </a:p>
            </p:txBody>
          </p:sp>
        </mc:Fallback>
      </mc:AlternateContent>
      <mc:AlternateContent xmlns:mc="http://schemas.openxmlformats.org/markup-compatibility/2006" xmlns:a14="http://schemas.microsoft.com/office/drawing/2010/main">
        <mc:Choice Requires="a14">
          <p:sp>
            <p:nvSpPr>
              <p:cNvPr id="7" name="Textfeld 6">
                <a:extLst>
                  <a:ext uri="{FF2B5EF4-FFF2-40B4-BE49-F238E27FC236}">
                    <a16:creationId xmlns:a16="http://schemas.microsoft.com/office/drawing/2014/main" id="{300F4513-8EF7-D529-DC66-0DF9B818ACCC}"/>
                  </a:ext>
                </a:extLst>
              </p:cNvPr>
              <p:cNvSpPr txBox="1"/>
              <p:nvPr/>
            </p:nvSpPr>
            <p:spPr>
              <a:xfrm>
                <a:off x="7875707" y="5235664"/>
                <a:ext cx="4054123" cy="738664"/>
              </a:xfrm>
              <a:prstGeom prst="rect">
                <a:avLst/>
              </a:prstGeom>
              <a:noFill/>
            </p:spPr>
            <p:txBody>
              <a:bodyPr wrap="none" lIns="0" tIns="0" rIns="0" bIns="0" rtlCol="0">
                <a:spAutoFit/>
              </a:bodyPr>
              <a:lstStyle/>
              <a:p>
                <a:pPr algn="ctr"/>
                <a14:m>
                  <m:oMathPara xmlns:m="http://schemas.openxmlformats.org/officeDocument/2006/math">
                    <m:oMathParaPr>
                      <m:jc m:val="center"/>
                    </m:oMathParaPr>
                    <m:oMath xmlns:m="http://schemas.openxmlformats.org/officeDocument/2006/math">
                      <m:r>
                        <a:rPr lang="de-DE" sz="2400" i="1" smtClean="0">
                          <a:latin typeface="Cambria Math" panose="02040503050406030204" pitchFamily="18" charset="0"/>
                          <a:ea typeface="Cambria Math" panose="02040503050406030204" pitchFamily="18" charset="0"/>
                        </a:rPr>
                        <m:t>𝛿</m:t>
                      </m:r>
                      <m:acc>
                        <m:accPr>
                          <m:chr m:val="̂"/>
                          <m:ctrlPr>
                            <a:rPr lang="de-DE" sz="2400" i="1">
                              <a:latin typeface="Cambria Math" panose="02040503050406030204" pitchFamily="18" charset="0"/>
                              <a:ea typeface="Cambria Math" panose="02040503050406030204" pitchFamily="18" charset="0"/>
                            </a:rPr>
                          </m:ctrlPr>
                        </m:accPr>
                        <m:e>
                          <m:r>
                            <a:rPr lang="de-DE" sz="2400" i="1">
                              <a:latin typeface="Cambria Math" panose="02040503050406030204" pitchFamily="18" charset="0"/>
                              <a:ea typeface="Cambria Math" panose="02040503050406030204" pitchFamily="18" charset="0"/>
                            </a:rPr>
                            <m:t>=</m:t>
                          </m:r>
                        </m:e>
                      </m:acc>
                      <m:r>
                        <m:rPr>
                          <m:sty m:val="p"/>
                        </m:rPr>
                        <a:rPr lang="de-DE" sz="2400" b="0" i="0" smtClean="0">
                          <a:latin typeface="Cambria Math" panose="02040503050406030204" pitchFamily="18" charset="0"/>
                          <a:ea typeface="Cambria Math" panose="02040503050406030204" pitchFamily="18" charset="0"/>
                        </a:rPr>
                        <m:t>Differenz</m:t>
                      </m:r>
                      <m:r>
                        <a:rPr lang="de-DE" sz="2400" b="0" i="0" smtClean="0">
                          <a:latin typeface="Cambria Math" panose="02040503050406030204" pitchFamily="18" charset="0"/>
                          <a:ea typeface="Cambria Math" panose="02040503050406030204" pitchFamily="18" charset="0"/>
                        </a:rPr>
                        <m:t> </m:t>
                      </m:r>
                      <m:r>
                        <m:rPr>
                          <m:sty m:val="p"/>
                        </m:rPr>
                        <a:rPr lang="de-DE" sz="2400" b="0" i="0" smtClean="0">
                          <a:latin typeface="Cambria Math" panose="02040503050406030204" pitchFamily="18" charset="0"/>
                          <a:ea typeface="Cambria Math" panose="02040503050406030204" pitchFamily="18" charset="0"/>
                        </a:rPr>
                        <m:t>zweier</m:t>
                      </m:r>
                      <m:r>
                        <a:rPr lang="de-DE" sz="2400" b="0" i="0" smtClean="0">
                          <a:latin typeface="Cambria Math" panose="02040503050406030204" pitchFamily="18" charset="0"/>
                          <a:ea typeface="Cambria Math" panose="02040503050406030204" pitchFamily="18" charset="0"/>
                        </a:rPr>
                        <m:t> </m:t>
                      </m:r>
                      <m:r>
                        <m:rPr>
                          <m:sty m:val="p"/>
                        </m:rPr>
                        <a:rPr lang="de-DE" sz="2400" i="0">
                          <a:latin typeface="Cambria Math" panose="02040503050406030204" pitchFamily="18" charset="0"/>
                          <a:ea typeface="Cambria Math" panose="02040503050406030204" pitchFamily="18" charset="0"/>
                        </a:rPr>
                        <m:t>System</m:t>
                      </m:r>
                      <m:r>
                        <m:rPr>
                          <m:sty m:val="p"/>
                        </m:rPr>
                        <a:rPr lang="de-DE" sz="2400" b="0" i="0" smtClean="0">
                          <a:latin typeface="Cambria Math" panose="02040503050406030204" pitchFamily="18" charset="0"/>
                          <a:ea typeface="Cambria Math" panose="02040503050406030204" pitchFamily="18" charset="0"/>
                        </a:rPr>
                        <m:t>e</m:t>
                      </m:r>
                    </m:oMath>
                  </m:oMathPara>
                </a14:m>
                <a:br>
                  <a:rPr lang="de-DE" sz="2400" i="1" dirty="0">
                    <a:ea typeface="Cambria Math" panose="02040503050406030204" pitchFamily="18" charset="0"/>
                  </a:rPr>
                </a:br>
                <a14:m>
                  <m:oMath xmlns:m="http://schemas.openxmlformats.org/officeDocument/2006/math">
                    <m:r>
                      <a:rPr lang="de-DE" sz="2400" b="0" i="1" smtClean="0">
                        <a:latin typeface="Cambria Math" panose="02040503050406030204" pitchFamily="18" charset="0"/>
                        <a:ea typeface="Cambria Math" panose="02040503050406030204" pitchFamily="18" charset="0"/>
                      </a:rPr>
                      <m:t>𝜆</m:t>
                    </m:r>
                    <m:acc>
                      <m:accPr>
                        <m:chr m:val="̂"/>
                        <m:ctrlPr>
                          <a:rPr lang="de-DE" sz="2400" i="1">
                            <a:latin typeface="Cambria Math" panose="02040503050406030204" pitchFamily="18" charset="0"/>
                            <a:ea typeface="Cambria Math" panose="02040503050406030204" pitchFamily="18" charset="0"/>
                          </a:rPr>
                        </m:ctrlPr>
                      </m:accPr>
                      <m:e>
                        <m:r>
                          <a:rPr lang="de-DE" sz="2400" i="1">
                            <a:latin typeface="Cambria Math" panose="02040503050406030204" pitchFamily="18" charset="0"/>
                            <a:ea typeface="Cambria Math" panose="02040503050406030204" pitchFamily="18" charset="0"/>
                          </a:rPr>
                          <m:t>=</m:t>
                        </m:r>
                      </m:e>
                    </m:acc>
                  </m:oMath>
                </a14:m>
                <a:r>
                  <a:rPr lang="de-DE" sz="2400" dirty="0">
                    <a:ea typeface="Cambria Math" panose="02040503050406030204" pitchFamily="18" charset="0"/>
                  </a:rPr>
                  <a:t> </a:t>
                </a:r>
                <a:r>
                  <a:rPr lang="de-DE" sz="2400" dirty="0">
                    <a:latin typeface="Cambria Math" panose="02040503050406030204" pitchFamily="18" charset="0"/>
                    <a:ea typeface="Cambria Math" panose="02040503050406030204" pitchFamily="18" charset="0"/>
                  </a:rPr>
                  <a:t>Lyapunov-Exponent</a:t>
                </a:r>
              </a:p>
            </p:txBody>
          </p:sp>
        </mc:Choice>
        <mc:Fallback xmlns="">
          <p:sp>
            <p:nvSpPr>
              <p:cNvPr id="7" name="Textfeld 6">
                <a:extLst>
                  <a:ext uri="{FF2B5EF4-FFF2-40B4-BE49-F238E27FC236}">
                    <a16:creationId xmlns:a16="http://schemas.microsoft.com/office/drawing/2014/main" id="{300F4513-8EF7-D529-DC66-0DF9B818ACCC}"/>
                  </a:ext>
                </a:extLst>
              </p:cNvPr>
              <p:cNvSpPr txBox="1">
                <a:spLocks noRot="1" noChangeAspect="1" noMove="1" noResize="1" noEditPoints="1" noAdjustHandles="1" noChangeArrowheads="1" noChangeShapeType="1" noTextEdit="1"/>
              </p:cNvSpPr>
              <p:nvPr/>
            </p:nvSpPr>
            <p:spPr>
              <a:xfrm>
                <a:off x="7875707" y="5235664"/>
                <a:ext cx="4054123" cy="738664"/>
              </a:xfrm>
              <a:prstGeom prst="rect">
                <a:avLst/>
              </a:prstGeom>
              <a:blipFill>
                <a:blip r:embed="rId4"/>
                <a:stretch>
                  <a:fillRect l="-451" t="-8264" b="-23140"/>
                </a:stretch>
              </a:blipFill>
            </p:spPr>
            <p:txBody>
              <a:bodyPr/>
              <a:lstStyle/>
              <a:p>
                <a:r>
                  <a:rPr lang="de-DE">
                    <a:noFill/>
                  </a:rPr>
                  <a:t> </a:t>
                </a:r>
              </a:p>
            </p:txBody>
          </p:sp>
        </mc:Fallback>
      </mc:AlternateContent>
    </p:spTree>
    <p:extLst>
      <p:ext uri="{BB962C8B-B14F-4D97-AF65-F5344CB8AC3E}">
        <p14:creationId xmlns:p14="http://schemas.microsoft.com/office/powerpoint/2010/main" val="479370364"/>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1EE4FC69-3C0D-91E4-3207-8A341E41445E}"/>
            </a:ext>
          </a:extLst>
        </p:cNvPr>
        <p:cNvGrpSpPr/>
        <p:nvPr/>
      </p:nvGrpSpPr>
      <p:grpSpPr>
        <a:xfrm>
          <a:off x="0" y="0"/>
          <a:ext cx="0" cy="0"/>
          <a:chOff x="0" y="0"/>
          <a:chExt cx="0" cy="0"/>
        </a:xfrm>
      </p:grpSpPr>
      <p:sp>
        <p:nvSpPr>
          <p:cNvPr id="36" name="Rechteck 35">
            <a:extLst>
              <a:ext uri="{FF2B5EF4-FFF2-40B4-BE49-F238E27FC236}">
                <a16:creationId xmlns:a16="http://schemas.microsoft.com/office/drawing/2014/main" id="{E6FC282B-D795-1959-2F70-A174D7A6B01D}"/>
              </a:ext>
            </a:extLst>
          </p:cNvPr>
          <p:cNvSpPr/>
          <p:nvPr/>
        </p:nvSpPr>
        <p:spPr>
          <a:xfrm>
            <a:off x="-1" y="6258315"/>
            <a:ext cx="12185471" cy="599682"/>
          </a:xfrm>
          <a:prstGeom prst="rect">
            <a:avLst/>
          </a:prstGeom>
          <a:gradFill flip="none" rotWithShape="1">
            <a:gsLst>
              <a:gs pos="0">
                <a:schemeClr val="accent5">
                  <a:lumMod val="60000"/>
                  <a:lumOff val="40000"/>
                  <a:alpha val="50000"/>
                </a:schemeClr>
              </a:gs>
              <a:gs pos="25000">
                <a:schemeClr val="accent5">
                  <a:lumMod val="20000"/>
                  <a:lumOff val="80000"/>
                  <a:alpha val="50000"/>
                </a:schemeClr>
              </a:gs>
              <a:gs pos="50000">
                <a:schemeClr val="accent1">
                  <a:lumMod val="20000"/>
                  <a:lumOff val="80000"/>
                  <a:alpha val="50000"/>
                </a:schemeClr>
              </a:gs>
              <a:gs pos="100000">
                <a:schemeClr val="accent5">
                  <a:lumMod val="60000"/>
                  <a:lumOff val="40000"/>
                  <a:alpha val="50000"/>
                </a:schemeClr>
              </a:gs>
              <a:gs pos="75000">
                <a:schemeClr val="tx2">
                  <a:lumMod val="50000"/>
                  <a:lumOff val="50000"/>
                  <a:alpha val="50000"/>
                </a:schemeClr>
              </a:gs>
            </a:gsLst>
            <a:lin ang="0" scaled="1"/>
            <a:tileRect/>
          </a:gra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7" name="Rechteck 36">
            <a:extLst>
              <a:ext uri="{FF2B5EF4-FFF2-40B4-BE49-F238E27FC236}">
                <a16:creationId xmlns:a16="http://schemas.microsoft.com/office/drawing/2014/main" id="{9FA9EC1C-6543-0411-26CF-E067179012EA}"/>
              </a:ext>
            </a:extLst>
          </p:cNvPr>
          <p:cNvSpPr/>
          <p:nvPr/>
        </p:nvSpPr>
        <p:spPr>
          <a:xfrm>
            <a:off x="6095999" y="6258318"/>
            <a:ext cx="6096001" cy="599682"/>
          </a:xfrm>
          <a:prstGeom prst="rect">
            <a:avLst/>
          </a:prstGeom>
          <a:solidFill>
            <a:schemeClr val="bg1"/>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a:p>
        </p:txBody>
      </p:sp>
      <p:cxnSp>
        <p:nvCxnSpPr>
          <p:cNvPr id="4" name="Gerader Verbinder 3">
            <a:extLst>
              <a:ext uri="{FF2B5EF4-FFF2-40B4-BE49-F238E27FC236}">
                <a16:creationId xmlns:a16="http://schemas.microsoft.com/office/drawing/2014/main" id="{7E913783-37BB-B48F-C480-60017D1C3718}"/>
              </a:ext>
            </a:extLst>
          </p:cNvPr>
          <p:cNvCxnSpPr>
            <a:cxnSpLocks/>
          </p:cNvCxnSpPr>
          <p:nvPr/>
        </p:nvCxnSpPr>
        <p:spPr>
          <a:xfrm>
            <a:off x="0" y="6252947"/>
            <a:ext cx="12192000" cy="0"/>
          </a:xfrm>
          <a:prstGeom prst="line">
            <a:avLst/>
          </a:prstGeom>
          <a:ln w="12700">
            <a:solidFill>
              <a:schemeClr val="tx1">
                <a:lumMod val="50000"/>
                <a:lumOff val="50000"/>
              </a:schemeClr>
            </a:solidFill>
          </a:ln>
        </p:spPr>
        <p:style>
          <a:lnRef idx="2">
            <a:schemeClr val="dk1"/>
          </a:lnRef>
          <a:fillRef idx="0">
            <a:schemeClr val="dk1"/>
          </a:fillRef>
          <a:effectRef idx="1">
            <a:schemeClr val="dk1"/>
          </a:effectRef>
          <a:fontRef idx="minor">
            <a:schemeClr val="tx1"/>
          </a:fontRef>
        </p:style>
      </p:cxnSp>
      <p:sp>
        <p:nvSpPr>
          <p:cNvPr id="25" name="Rechteck 24">
            <a:extLst>
              <a:ext uri="{FF2B5EF4-FFF2-40B4-BE49-F238E27FC236}">
                <a16:creationId xmlns:a16="http://schemas.microsoft.com/office/drawing/2014/main" id="{1CD83F56-C095-0F6A-6364-AAD06D784F56}"/>
              </a:ext>
            </a:extLst>
          </p:cNvPr>
          <p:cNvSpPr/>
          <p:nvPr/>
        </p:nvSpPr>
        <p:spPr>
          <a:xfrm>
            <a:off x="4061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Simulation</a:t>
            </a:r>
            <a:endParaRPr lang="de-DE" sz="1600" dirty="0">
              <a:solidFill>
                <a:schemeClr val="tx1"/>
              </a:solidFill>
            </a:endParaRPr>
          </a:p>
        </p:txBody>
      </p:sp>
      <p:sp>
        <p:nvSpPr>
          <p:cNvPr id="26" name="Rechteck 25">
            <a:extLst>
              <a:ext uri="{FF2B5EF4-FFF2-40B4-BE49-F238E27FC236}">
                <a16:creationId xmlns:a16="http://schemas.microsoft.com/office/drawing/2014/main" id="{BF3383DE-B215-69A5-68E0-5DBE3E30C0E8}"/>
              </a:ext>
            </a:extLst>
          </p:cNvPr>
          <p:cNvSpPr/>
          <p:nvPr/>
        </p:nvSpPr>
        <p:spPr>
          <a:xfrm>
            <a:off x="6095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Vorhersagen</a:t>
            </a:r>
            <a:endParaRPr lang="de-DE" sz="1400" dirty="0">
              <a:solidFill>
                <a:schemeClr val="tx1"/>
              </a:solidFill>
            </a:endParaRPr>
          </a:p>
        </p:txBody>
      </p:sp>
      <p:sp>
        <p:nvSpPr>
          <p:cNvPr id="27" name="Rechteck 26">
            <a:extLst>
              <a:ext uri="{FF2B5EF4-FFF2-40B4-BE49-F238E27FC236}">
                <a16:creationId xmlns:a16="http://schemas.microsoft.com/office/drawing/2014/main" id="{062C56EB-4989-C972-2111-A1CC9F042FF6}"/>
              </a:ext>
            </a:extLst>
          </p:cNvPr>
          <p:cNvSpPr/>
          <p:nvPr/>
        </p:nvSpPr>
        <p:spPr>
          <a:xfrm>
            <a:off x="8124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Weitere Zukunftsaussichten</a:t>
            </a:r>
          </a:p>
        </p:txBody>
      </p:sp>
      <p:sp>
        <p:nvSpPr>
          <p:cNvPr id="28" name="Rechteck 27">
            <a:extLst>
              <a:ext uri="{FF2B5EF4-FFF2-40B4-BE49-F238E27FC236}">
                <a16:creationId xmlns:a16="http://schemas.microsoft.com/office/drawing/2014/main" id="{42C53A98-1CA1-E6B0-1DE2-732234009E70}"/>
              </a:ext>
            </a:extLst>
          </p:cNvPr>
          <p:cNvSpPr/>
          <p:nvPr/>
        </p:nvSpPr>
        <p:spPr>
          <a:xfrm>
            <a:off x="10158000"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Fazit</a:t>
            </a:r>
            <a:endParaRPr lang="de-DE" sz="1600" dirty="0">
              <a:solidFill>
                <a:schemeClr val="tx1"/>
              </a:solidFill>
            </a:endParaRPr>
          </a:p>
        </p:txBody>
      </p:sp>
      <p:sp>
        <p:nvSpPr>
          <p:cNvPr id="2" name="Rechteck 1">
            <a:extLst>
              <a:ext uri="{FF2B5EF4-FFF2-40B4-BE49-F238E27FC236}">
                <a16:creationId xmlns:a16="http://schemas.microsoft.com/office/drawing/2014/main" id="{68A0CB2A-B438-DCF9-6D69-D2221535EB69}"/>
              </a:ext>
            </a:extLst>
          </p:cNvPr>
          <p:cNvSpPr/>
          <p:nvPr/>
        </p:nvSpPr>
        <p:spPr>
          <a:xfrm>
            <a:off x="-1"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Grundlagen</a:t>
            </a:r>
            <a:endParaRPr lang="de-DE" sz="2000" dirty="0">
              <a:solidFill>
                <a:schemeClr val="tx1"/>
              </a:solidFill>
            </a:endParaRPr>
          </a:p>
        </p:txBody>
      </p:sp>
      <p:sp>
        <p:nvSpPr>
          <p:cNvPr id="5" name="Rechteck 4">
            <a:extLst>
              <a:ext uri="{FF2B5EF4-FFF2-40B4-BE49-F238E27FC236}">
                <a16:creationId xmlns:a16="http://schemas.microsoft.com/office/drawing/2014/main" id="{433259C9-F80A-4DE7-1BD3-EDC51B3C79D1}"/>
              </a:ext>
            </a:extLst>
          </p:cNvPr>
          <p:cNvSpPr/>
          <p:nvPr/>
        </p:nvSpPr>
        <p:spPr>
          <a:xfrm>
            <a:off x="2033999" y="6258315"/>
            <a:ext cx="2034000" cy="599685"/>
          </a:xfrm>
          <a:prstGeom prst="rect">
            <a:avLst/>
          </a:prstGeom>
          <a:no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sz="1200" dirty="0">
                <a:solidFill>
                  <a:schemeClr val="tx1"/>
                </a:solidFill>
              </a:rPr>
              <a:t>Chaos</a:t>
            </a:r>
          </a:p>
        </p:txBody>
      </p:sp>
      <p:sp>
        <p:nvSpPr>
          <p:cNvPr id="8" name="Titel 7">
            <a:extLst>
              <a:ext uri="{FF2B5EF4-FFF2-40B4-BE49-F238E27FC236}">
                <a16:creationId xmlns:a16="http://schemas.microsoft.com/office/drawing/2014/main" id="{49C4494B-BF9D-00EB-90C9-183E9C53F347}"/>
              </a:ext>
            </a:extLst>
          </p:cNvPr>
          <p:cNvSpPr>
            <a:spLocks noGrp="1"/>
          </p:cNvSpPr>
          <p:nvPr>
            <p:ph type="title"/>
          </p:nvPr>
        </p:nvSpPr>
        <p:spPr>
          <a:xfrm>
            <a:off x="4546763" y="2527419"/>
            <a:ext cx="3091942" cy="1009563"/>
          </a:xfrm>
        </p:spPr>
        <p:txBody>
          <a:bodyPr/>
          <a:lstStyle/>
          <a:p>
            <a:r>
              <a:rPr lang="de-DE" dirty="0"/>
              <a:t>Simulation</a:t>
            </a:r>
          </a:p>
        </p:txBody>
      </p:sp>
    </p:spTree>
    <p:extLst>
      <p:ext uri="{BB962C8B-B14F-4D97-AF65-F5344CB8AC3E}">
        <p14:creationId xmlns:p14="http://schemas.microsoft.com/office/powerpoint/2010/main" val="4192892058"/>
      </p:ext>
    </p:extLst>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1500">
        <p159:morph option="byObject"/>
      </p:transition>
    </mc:Choice>
    <mc:Fallback xmlns="">
      <p:transition spd="slow">
        <p:fade/>
      </p:transition>
    </mc:Fallback>
  </mc:AlternateContent>
</p:sld>
</file>

<file path=ppt/theme/theme1.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Geist">
      <a:majorFont>
        <a:latin typeface="Geist"/>
        <a:ea typeface=""/>
        <a:cs typeface=""/>
      </a:majorFont>
      <a:minorFont>
        <a:latin typeface="Geis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2.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ppt/theme/theme3.xml><?xml version="1.0" encoding="utf-8"?>
<a:theme xmlns:a="http://schemas.openxmlformats.org/drawingml/2006/main" name="Office">
  <a:themeElements>
    <a:clrScheme name="Office">
      <a:dk1>
        <a:sysClr val="windowText" lastClr="000000"/>
      </a:dk1>
      <a:lt1>
        <a:sysClr val="window" lastClr="FFFFFF"/>
      </a:lt1>
      <a:dk2>
        <a:srgbClr val="0E2841"/>
      </a:dk2>
      <a:lt2>
        <a:srgbClr val="E8E8E8"/>
      </a:lt2>
      <a:accent1>
        <a:srgbClr val="156082"/>
      </a:accent1>
      <a:accent2>
        <a:srgbClr val="E97132"/>
      </a:accent2>
      <a:accent3>
        <a:srgbClr val="196B24"/>
      </a:accent3>
      <a:accent4>
        <a:srgbClr val="0F9ED5"/>
      </a:accent4>
      <a:accent5>
        <a:srgbClr val="A02B93"/>
      </a:accent5>
      <a:accent6>
        <a:srgbClr val="4EA72E"/>
      </a:accent6>
      <a:hlink>
        <a:srgbClr val="467886"/>
      </a:hlink>
      <a:folHlink>
        <a:srgbClr val="96607D"/>
      </a:folHlink>
    </a:clrScheme>
    <a:fontScheme name="Office">
      <a:majorFont>
        <a:latin typeface="Aptos Display" panose="0211000402020202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Aptos" panose="0211000402020202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12700" cap="flat" cmpd="sng" algn="ctr">
          <a:solidFill>
            <a:schemeClr val="phClr"/>
          </a:solidFill>
          <a:prstDash val="solid"/>
          <a:miter lim="800000"/>
        </a:ln>
        <a:ln w="19050" cap="flat" cmpd="sng" algn="ctr">
          <a:solidFill>
            <a:schemeClr val="phClr"/>
          </a:solidFill>
          <a:prstDash val="solid"/>
          <a:miter lim="800000"/>
        </a:ln>
        <a:ln w="2540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lnDef>
      <a:spPr/>
      <a:bodyPr/>
      <a:lstStyle/>
      <a:style>
        <a:lnRef idx="2">
          <a:schemeClr val="accent1"/>
        </a:lnRef>
        <a:fillRef idx="0">
          <a:schemeClr val="accent1"/>
        </a:fillRef>
        <a:effectRef idx="1">
          <a:schemeClr val="accent1"/>
        </a:effectRef>
        <a:fontRef idx="minor">
          <a:schemeClr val="tx1"/>
        </a:fontRef>
      </a:style>
    </a:lnDef>
  </a:objectDefaults>
  <a:extraClrSchemeLst/>
  <a:extLst>
    <a:ext uri="{05A4C25C-085E-4340-85A3-A5531E510DB2}">
      <thm15:themeFamily xmlns:thm15="http://schemas.microsoft.com/office/thememl/2012/main" name="Office Theme" id="{2E142A2C-CD16-42D6-873A-C26D2A0506FA}" vid="{1BDDFF52-6CD6-40A5-AB3C-68EB2F1E4D0A}"/>
    </a:ext>
  </a:extLst>
</a:theme>
</file>

<file path=docProps/app.xml><?xml version="1.0" encoding="utf-8"?>
<Properties xmlns="http://schemas.openxmlformats.org/officeDocument/2006/extended-properties" xmlns:vt="http://schemas.openxmlformats.org/officeDocument/2006/docPropsVTypes">
  <TotalTime>0</TotalTime>
  <Words>2669</Words>
  <Application>Microsoft Office PowerPoint</Application>
  <PresentationFormat>Breitbild</PresentationFormat>
  <Paragraphs>418</Paragraphs>
  <Slides>33</Slides>
  <Notes>13</Notes>
  <HiddenSlides>0</HiddenSlides>
  <MMClips>3</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33</vt:i4>
      </vt:variant>
    </vt:vector>
  </HeadingPairs>
  <TitlesOfParts>
    <vt:vector size="39" baseType="lpstr">
      <vt:lpstr>Arial</vt:lpstr>
      <vt:lpstr>Geist</vt:lpstr>
      <vt:lpstr>Aptos</vt:lpstr>
      <vt:lpstr>Cambria Math</vt:lpstr>
      <vt:lpstr>Wingdings</vt:lpstr>
      <vt:lpstr>Office</vt:lpstr>
      <vt:lpstr>Die Zukunft unseres Sonnensystems</vt:lpstr>
      <vt:lpstr>Gliederung</vt:lpstr>
      <vt:lpstr>Grundlagen Unser Sonnensystem</vt:lpstr>
      <vt:lpstr>Grundlagen n-Körper-Problem</vt:lpstr>
      <vt:lpstr>Chaos</vt:lpstr>
      <vt:lpstr>Chaos</vt:lpstr>
      <vt:lpstr>Chaos</vt:lpstr>
      <vt:lpstr>Chaos In unserem Sonnensystem</vt:lpstr>
      <vt:lpstr>Simulation</vt:lpstr>
      <vt:lpstr>Simulation</vt:lpstr>
      <vt:lpstr>PowerPoint-Präsentation</vt:lpstr>
      <vt:lpstr>PowerPoint-Präsentation</vt:lpstr>
      <vt:lpstr>Simulation</vt:lpstr>
      <vt:lpstr>Simulation</vt:lpstr>
      <vt:lpstr>PowerPoint-Präsentation</vt:lpstr>
      <vt:lpstr>Vorhersagen</vt:lpstr>
      <vt:lpstr>Vorhersagen</vt:lpstr>
      <vt:lpstr>Vorhersagen</vt:lpstr>
      <vt:lpstr>Vorhersagen Innere &amp; Äußere Planeten</vt:lpstr>
      <vt:lpstr>Vorhersagen Innere &amp; Äußere Planeten</vt:lpstr>
      <vt:lpstr>Vorhersagen Merkur</vt:lpstr>
      <vt:lpstr>Vorhersagen Merkur</vt:lpstr>
      <vt:lpstr>Vorhersagen Newton vs. Relativität</vt:lpstr>
      <vt:lpstr>Vorhersagen Säkulare Resonanzen</vt:lpstr>
      <vt:lpstr>Vorhersagen Auf einen Blick</vt:lpstr>
      <vt:lpstr>Vorhersagen Auf einen Blick</vt:lpstr>
      <vt:lpstr>Weitere Zukunftsaussichten Tod der Sonne – Sonne als Roter Riese</vt:lpstr>
      <vt:lpstr>Weitere Zukunftsaussichten Asteroiden und Kometen</vt:lpstr>
      <vt:lpstr>Fazit</vt:lpstr>
      <vt:lpstr>Fazit</vt:lpstr>
      <vt:lpstr>Quellen</vt:lpstr>
      <vt:lpstr>Quellen</vt:lpstr>
      <vt:lpstr>Quellen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Leander Riefel</dc:creator>
  <cp:lastModifiedBy>Leander Riefel</cp:lastModifiedBy>
  <cp:revision>2</cp:revision>
  <dcterms:created xsi:type="dcterms:W3CDTF">2025-01-19T09:00:36Z</dcterms:created>
  <dcterms:modified xsi:type="dcterms:W3CDTF">2025-05-21T10:12:18Z</dcterms:modified>
</cp:coreProperties>
</file>

<file path=docProps/thumbnail.jpeg>
</file>